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6" r:id="rId2"/>
    <p:sldId id="269" r:id="rId3"/>
    <p:sldId id="270" r:id="rId4"/>
    <p:sldId id="319" r:id="rId5"/>
    <p:sldId id="320" r:id="rId6"/>
    <p:sldId id="323" r:id="rId7"/>
    <p:sldId id="352" r:id="rId8"/>
    <p:sldId id="276" r:id="rId9"/>
    <p:sldId id="321" r:id="rId10"/>
    <p:sldId id="278" r:id="rId11"/>
    <p:sldId id="281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2" r:id="rId21"/>
    <p:sldId id="293" r:id="rId22"/>
    <p:sldId id="294" r:id="rId23"/>
    <p:sldId id="295" r:id="rId24"/>
    <p:sldId id="298" r:id="rId25"/>
    <p:sldId id="302" r:id="rId26"/>
    <p:sldId id="303" r:id="rId27"/>
    <p:sldId id="305" r:id="rId28"/>
    <p:sldId id="306" r:id="rId29"/>
    <p:sldId id="308" r:id="rId30"/>
    <p:sldId id="309" r:id="rId31"/>
    <p:sldId id="327" r:id="rId32"/>
    <p:sldId id="326" r:id="rId33"/>
    <p:sldId id="328" r:id="rId34"/>
    <p:sldId id="329" r:id="rId35"/>
    <p:sldId id="312" r:id="rId36"/>
    <p:sldId id="330" r:id="rId37"/>
    <p:sldId id="331" r:id="rId38"/>
    <p:sldId id="316" r:id="rId39"/>
    <p:sldId id="332" r:id="rId40"/>
    <p:sldId id="317" r:id="rId41"/>
    <p:sldId id="353" r:id="rId42"/>
    <p:sldId id="349" r:id="rId43"/>
    <p:sldId id="350" r:id="rId44"/>
    <p:sldId id="351" r:id="rId45"/>
    <p:sldId id="333" r:id="rId46"/>
    <p:sldId id="340" r:id="rId47"/>
    <p:sldId id="348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211" autoAdjust="0"/>
  </p:normalViewPr>
  <p:slideViewPr>
    <p:cSldViewPr>
      <p:cViewPr>
        <p:scale>
          <a:sx n="60" d="100"/>
          <a:sy n="60" d="100"/>
        </p:scale>
        <p:origin x="-165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3.9885535141440658E-2"/>
          <c:y val="4.518419615891691E-2"/>
          <c:w val="0.95085520559930015"/>
          <c:h val="0.89855020909362271"/>
        </c:manualLayout>
      </c:layout>
      <c:lineChart>
        <c:grouping val="standard"/>
        <c:varyColors val="0"/>
        <c:ser>
          <c:idx val="0"/>
          <c:order val="0"/>
          <c:spPr>
            <a:ln w="41275">
              <a:solidFill>
                <a:schemeClr val="tx2"/>
              </a:solidFill>
            </a:ln>
          </c:spPr>
          <c:marker>
            <c:symbol val="circle"/>
            <c:size val="17"/>
            <c:spPr>
              <a:solidFill>
                <a:schemeClr val="tx2"/>
              </a:solidFill>
            </c:spPr>
          </c:marker>
          <c:dLbls>
            <c:dLbl>
              <c:idx val="0"/>
              <c:layout>
                <c:manualLayout>
                  <c:x val="-4.0123456790123468E-2"/>
                  <c:y val="5.33146205569953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777777777777779E-2"/>
                  <c:y val="5.61206532178897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1604938271604951E-2"/>
                  <c:y val="-5.33146205569952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2.4691358024691419E-2"/>
                  <c:y val="-6.73447838614677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1.8518518518518521E-2"/>
                  <c:y val="5.05085878961007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2.1604938271604951E-2"/>
                  <c:y val="-3.64784245916283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4.0123456790123573E-2"/>
                  <c:y val="6.17327185396787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Sheet1!$A$1:$M$1</c:f>
              <c:numCache>
                <c:formatCode>General</c:formatCode>
                <c:ptCount val="13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</c:numCache>
            </c:numRef>
          </c:cat>
          <c:val>
            <c:numRef>
              <c:f>Sheet1!$A$5:$M$5</c:f>
              <c:numCache>
                <c:formatCode>General</c:formatCode>
                <c:ptCount val="13"/>
                <c:pt idx="0">
                  <c:v>8.1</c:v>
                </c:pt>
                <c:pt idx="1">
                  <c:v>8</c:v>
                </c:pt>
                <c:pt idx="2">
                  <c:v>7.4</c:v>
                </c:pt>
                <c:pt idx="3">
                  <c:v>7.1</c:v>
                </c:pt>
                <c:pt idx="4">
                  <c:v>6.7</c:v>
                </c:pt>
                <c:pt idx="5">
                  <c:v>7</c:v>
                </c:pt>
                <c:pt idx="6">
                  <c:v>6.7</c:v>
                </c:pt>
                <c:pt idx="7">
                  <c:v>6.3</c:v>
                </c:pt>
                <c:pt idx="8">
                  <c:v>6.2</c:v>
                </c:pt>
                <c:pt idx="9">
                  <c:v>6.3</c:v>
                </c:pt>
                <c:pt idx="10">
                  <c:v>5.7</c:v>
                </c:pt>
                <c:pt idx="11">
                  <c:v>5.3</c:v>
                </c:pt>
                <c:pt idx="12">
                  <c:v>5.4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2354816"/>
        <c:axId val="92368896"/>
      </c:lineChart>
      <c:catAx>
        <c:axId val="923548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2368896"/>
        <c:crosses val="autoZero"/>
        <c:auto val="1"/>
        <c:lblAlgn val="ctr"/>
        <c:lblOffset val="100"/>
        <c:noMultiLvlLbl val="0"/>
      </c:catAx>
      <c:valAx>
        <c:axId val="923688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92354816"/>
        <c:crosses val="autoZero"/>
        <c:crossBetween val="between"/>
      </c:valAx>
    </c:plotArea>
    <c:plotVisOnly val="1"/>
    <c:dispBlanksAs val="gap"/>
    <c:showDLblsOverMax val="0"/>
  </c:chart>
  <c:spPr>
    <a:noFill/>
    <a:ln>
      <a:noFill/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38100">
              <a:solidFill>
                <a:schemeClr val="tx2"/>
              </a:solidFill>
            </a:ln>
          </c:spPr>
          <c:marker>
            <c:symbol val="circle"/>
            <c:size val="15"/>
            <c:spPr>
              <a:solidFill>
                <a:schemeClr val="tx2"/>
              </a:solidFill>
            </c:spPr>
          </c:marker>
          <c:dLbls>
            <c:dLbl>
              <c:idx val="4"/>
              <c:layout>
                <c:manualLayout>
                  <c:x val="-3.563016006077889E-2"/>
                  <c:y val="5.53315426826212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6033572027350566E-2"/>
                  <c:y val="7.60808711886042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2.0278833967046894E-2"/>
                  <c:y val="4.6296296296296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2.7883396704689489E-2"/>
                  <c:y val="4.1666666666666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2.7883396704689489E-2"/>
                  <c:y val="-8.3333333333333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4.0557667934093808E-2"/>
                  <c:y val="5.09259259259259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3.0418250950570342E-2"/>
                  <c:y val="-5.09259259259259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Sheet1!$A$1:$M$1</c:f>
              <c:numCache>
                <c:formatCode>General</c:formatCode>
                <c:ptCount val="13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</c:numCache>
            </c:numRef>
          </c:cat>
          <c:val>
            <c:numRef>
              <c:f>Sheet1!$A$2:$M$2</c:f>
              <c:numCache>
                <c:formatCode>General</c:formatCode>
                <c:ptCount val="13"/>
                <c:pt idx="0">
                  <c:v>9.9</c:v>
                </c:pt>
                <c:pt idx="1">
                  <c:v>9.3000000000000007</c:v>
                </c:pt>
                <c:pt idx="2">
                  <c:v>9.1</c:v>
                </c:pt>
                <c:pt idx="3">
                  <c:v>9.3000000000000007</c:v>
                </c:pt>
                <c:pt idx="4">
                  <c:v>8.9</c:v>
                </c:pt>
                <c:pt idx="5">
                  <c:v>8.9</c:v>
                </c:pt>
                <c:pt idx="6">
                  <c:v>9</c:v>
                </c:pt>
                <c:pt idx="7">
                  <c:v>8.8000000000000007</c:v>
                </c:pt>
                <c:pt idx="8">
                  <c:v>8.9</c:v>
                </c:pt>
                <c:pt idx="9">
                  <c:v>8.6</c:v>
                </c:pt>
                <c:pt idx="10">
                  <c:v>8.7000000000000011</c:v>
                </c:pt>
                <c:pt idx="11">
                  <c:v>8.7000000000000011</c:v>
                </c:pt>
                <c:pt idx="12">
                  <c:v>8.7000000000000011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0682112"/>
        <c:axId val="90683648"/>
      </c:lineChart>
      <c:catAx>
        <c:axId val="906821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90683648"/>
        <c:crosses val="autoZero"/>
        <c:auto val="1"/>
        <c:lblAlgn val="ctr"/>
        <c:lblOffset val="100"/>
        <c:noMultiLvlLbl val="0"/>
      </c:catAx>
      <c:valAx>
        <c:axId val="906836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90682112"/>
        <c:crosses val="autoZero"/>
        <c:crossBetween val="between"/>
      </c:valAx>
    </c:plotArea>
    <c:plotVisOnly val="1"/>
    <c:dispBlanksAs val="gap"/>
    <c:showDLblsOverMax val="0"/>
  </c:chart>
  <c:spPr>
    <a:noFill/>
    <a:ln>
      <a:noFill/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5.234951881014873E-2"/>
          <c:y val="5.1400554097404488E-2"/>
          <c:w val="0.8850656167979003"/>
          <c:h val="0.8326195683872849"/>
        </c:manualLayout>
      </c:layout>
      <c:lineChart>
        <c:grouping val="standard"/>
        <c:varyColors val="0"/>
        <c:ser>
          <c:idx val="0"/>
          <c:order val="0"/>
          <c:spPr>
            <a:ln w="41275">
              <a:solidFill>
                <a:schemeClr val="accent1"/>
              </a:solidFill>
            </a:ln>
          </c:spPr>
          <c:marker>
            <c:symbol val="circle"/>
            <c:size val="14"/>
            <c:spPr>
              <a:solidFill>
                <a:schemeClr val="tx2"/>
              </a:solidFill>
            </c:spPr>
          </c:marker>
          <c:dLbls>
            <c:dLbl>
              <c:idx val="0"/>
              <c:layout>
                <c:manualLayout>
                  <c:x val="-2.1604938271604947E-2"/>
                  <c:y val="-5.05085878961008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777777777777779E-2"/>
                  <c:y val="-5.8926685878784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6234567901234573E-2"/>
                  <c:y val="5.33146205569953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4691358024691364E-2"/>
                  <c:y val="-4.77025552352063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0864197530864199E-2"/>
                  <c:y val="6.73447838614677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9320987654320934E-2"/>
                  <c:y val="-5.8926685878784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2.777777777777779E-2"/>
                  <c:y val="6.17327185396787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2.4691358024691364E-2"/>
                  <c:y val="-6.73447838614677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Sheet1!$A$1:$M$1</c:f>
              <c:numCache>
                <c:formatCode>General</c:formatCode>
                <c:ptCount val="13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</c:numCache>
            </c:numRef>
          </c:cat>
          <c:val>
            <c:numRef>
              <c:f>Sheet1!$A$3:$M$3</c:f>
              <c:numCache>
                <c:formatCode>General</c:formatCode>
                <c:ptCount val="13"/>
                <c:pt idx="0">
                  <c:v>5.9</c:v>
                </c:pt>
                <c:pt idx="1">
                  <c:v>5.7</c:v>
                </c:pt>
                <c:pt idx="2">
                  <c:v>5.2</c:v>
                </c:pt>
                <c:pt idx="3">
                  <c:v>5</c:v>
                </c:pt>
                <c:pt idx="4">
                  <c:v>4.9000000000000004</c:v>
                </c:pt>
                <c:pt idx="5">
                  <c:v>4.9000000000000004</c:v>
                </c:pt>
                <c:pt idx="6">
                  <c:v>4.5999999999999996</c:v>
                </c:pt>
                <c:pt idx="7">
                  <c:v>4.7</c:v>
                </c:pt>
                <c:pt idx="8">
                  <c:v>4.5</c:v>
                </c:pt>
                <c:pt idx="9">
                  <c:v>4.8</c:v>
                </c:pt>
                <c:pt idx="10">
                  <c:v>4.3</c:v>
                </c:pt>
                <c:pt idx="11">
                  <c:v>3.8</c:v>
                </c:pt>
                <c:pt idx="12">
                  <c:v>3.9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0696704"/>
        <c:axId val="90714496"/>
      </c:lineChart>
      <c:catAx>
        <c:axId val="90696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0714496"/>
        <c:crosses val="autoZero"/>
        <c:auto val="1"/>
        <c:lblAlgn val="ctr"/>
        <c:lblOffset val="100"/>
        <c:noMultiLvlLbl val="0"/>
      </c:catAx>
      <c:valAx>
        <c:axId val="907144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90696704"/>
        <c:crosses val="autoZero"/>
        <c:crossBetween val="between"/>
      </c:valAx>
    </c:plotArea>
    <c:plotVisOnly val="1"/>
    <c:dispBlanksAs val="gap"/>
    <c:showDLblsOverMax val="0"/>
  </c:chart>
  <c:spPr>
    <a:noFill/>
    <a:ln>
      <a:noFill/>
    </a:ln>
  </c:sp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41275">
              <a:solidFill>
                <a:schemeClr val="accent2"/>
              </a:solidFill>
            </a:ln>
          </c:spPr>
          <c:marker>
            <c:symbol val="circle"/>
            <c:size val="15"/>
            <c:spPr>
              <a:solidFill>
                <a:schemeClr val="accent2"/>
              </a:solidFill>
            </c:spPr>
          </c:marker>
          <c:dPt>
            <c:idx val="1"/>
            <c:bubble3D val="0"/>
            <c:spPr>
              <a:ln w="41275">
                <a:solidFill>
                  <a:schemeClr val="accent2"/>
                </a:solidFill>
              </a:ln>
            </c:spPr>
          </c:dPt>
          <c:dLbls>
            <c:dLbl>
              <c:idx val="8"/>
              <c:layout>
                <c:manualLayout>
                  <c:x val="-3.333333333333334E-2"/>
                  <c:y val="6.94444444444444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2.4999999999999897E-2"/>
                  <c:y val="-4.6296296296296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Sheet1!$A$3:$A$13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Sheet1!$B$3:$B$13</c:f>
              <c:numCache>
                <c:formatCode>General</c:formatCode>
                <c:ptCount val="11"/>
                <c:pt idx="0">
                  <c:v>12.7</c:v>
                </c:pt>
                <c:pt idx="1">
                  <c:v>7.3</c:v>
                </c:pt>
                <c:pt idx="2">
                  <c:v>14.9</c:v>
                </c:pt>
                <c:pt idx="3">
                  <c:v>19.899999999999999</c:v>
                </c:pt>
                <c:pt idx="4">
                  <c:v>17.600000000000001</c:v>
                </c:pt>
                <c:pt idx="5">
                  <c:v>10.7</c:v>
                </c:pt>
                <c:pt idx="6">
                  <c:v>14.9</c:v>
                </c:pt>
                <c:pt idx="7">
                  <c:v>13.7</c:v>
                </c:pt>
                <c:pt idx="8">
                  <c:v>12</c:v>
                </c:pt>
                <c:pt idx="9">
                  <c:v>12.1</c:v>
                </c:pt>
                <c:pt idx="10">
                  <c:v>10.8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2274688"/>
        <c:axId val="92276224"/>
      </c:lineChart>
      <c:catAx>
        <c:axId val="92274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92276224"/>
        <c:crosses val="autoZero"/>
        <c:auto val="1"/>
        <c:lblAlgn val="ctr"/>
        <c:lblOffset val="100"/>
        <c:noMultiLvlLbl val="0"/>
      </c:catAx>
      <c:valAx>
        <c:axId val="922762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92274688"/>
        <c:crosses val="autoZero"/>
        <c:crossBetween val="between"/>
      </c:valAx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DFE631-59AA-4257-BAA0-0D0D0445871E}" type="datetimeFigureOut">
              <a:rPr lang="en-US" smtClean="0"/>
              <a:pPr/>
              <a:t>9/19/2020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070EF0-9B9C-4697-ACD2-253574A455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52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R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70EF0-9B9C-4697-ACD2-253574A455F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537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AA78A-518D-4B49-AF35-1AF5262C4F78}" type="datetimeFigureOut">
              <a:rPr lang="en-US" smtClean="0"/>
              <a:pPr/>
              <a:t>9/19/2020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54AF1-C544-46D8-BF7D-EC0CDA46E2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AA78A-518D-4B49-AF35-1AF5262C4F78}" type="datetimeFigureOut">
              <a:rPr lang="en-US" smtClean="0"/>
              <a:pPr/>
              <a:t>9/19/2020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54AF1-C544-46D8-BF7D-EC0CDA46E2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AA78A-518D-4B49-AF35-1AF5262C4F78}" type="datetimeFigureOut">
              <a:rPr lang="en-US" smtClean="0"/>
              <a:pPr/>
              <a:t>9/19/2020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54AF1-C544-46D8-BF7D-EC0CDA46E2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D2B89-666D-4855-8EC2-D03641D526F9}" type="slidenum">
              <a:rPr lang="sr-Cyrl-RS"/>
              <a:pPr>
                <a:defRPr/>
              </a:pPr>
              <a:t>‹#›</a:t>
            </a:fld>
            <a:endParaRPr lang="sr-Cyrl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163698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AA78A-518D-4B49-AF35-1AF5262C4F78}" type="datetimeFigureOut">
              <a:rPr lang="en-US" smtClean="0"/>
              <a:pPr/>
              <a:t>9/19/2020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54AF1-C544-46D8-BF7D-EC0CDA46E2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AA78A-518D-4B49-AF35-1AF5262C4F78}" type="datetimeFigureOut">
              <a:rPr lang="en-US" smtClean="0"/>
              <a:pPr/>
              <a:t>9/19/2020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54AF1-C544-46D8-BF7D-EC0CDA46E2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AA78A-518D-4B49-AF35-1AF5262C4F78}" type="datetimeFigureOut">
              <a:rPr lang="en-US" smtClean="0"/>
              <a:pPr/>
              <a:t>9/19/2020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54AF1-C544-46D8-BF7D-EC0CDA46E2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AA78A-518D-4B49-AF35-1AF5262C4F78}" type="datetimeFigureOut">
              <a:rPr lang="en-US" smtClean="0"/>
              <a:pPr/>
              <a:t>9/19/2020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54AF1-C544-46D8-BF7D-EC0CDA46E2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AA78A-518D-4B49-AF35-1AF5262C4F78}" type="datetimeFigureOut">
              <a:rPr lang="en-US" smtClean="0"/>
              <a:pPr/>
              <a:t>9/19/2020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54AF1-C544-46D8-BF7D-EC0CDA46E2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AA78A-518D-4B49-AF35-1AF5262C4F78}" type="datetimeFigureOut">
              <a:rPr lang="en-US" smtClean="0"/>
              <a:pPr/>
              <a:t>9/19/2020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54AF1-C544-46D8-BF7D-EC0CDA46E2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AA78A-518D-4B49-AF35-1AF5262C4F78}" type="datetimeFigureOut">
              <a:rPr lang="en-US" smtClean="0"/>
              <a:pPr/>
              <a:t>9/19/2020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54AF1-C544-46D8-BF7D-EC0CDA46E2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AA78A-518D-4B49-AF35-1AF5262C4F78}" type="datetimeFigureOut">
              <a:rPr lang="en-US" smtClean="0"/>
              <a:pPr/>
              <a:t>9/19/2020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54AF1-C544-46D8-BF7D-EC0CDA46E2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AA78A-518D-4B49-AF35-1AF5262C4F78}" type="datetimeFigureOut">
              <a:rPr lang="en-US" smtClean="0"/>
              <a:pPr/>
              <a:t>9/19/2020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54AF1-C544-46D8-BF7D-EC0CDA46E2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8.png"/><Relationship Id="rId4" Type="http://schemas.openxmlformats.org/officeDocument/2006/relationships/image" Target="../media/image17.w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1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620689"/>
            <a:ext cx="7772400" cy="1008111"/>
          </a:xfrm>
        </p:spPr>
        <p:txBody>
          <a:bodyPr>
            <a:normAutofit/>
          </a:bodyPr>
          <a:lstStyle/>
          <a:p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Универзитет у Крагујевцу</a:t>
            </a:r>
            <a:br>
              <a:rPr lang="sr-Cyrl-R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Факултет медицинских наука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2276872"/>
            <a:ext cx="6400800" cy="1944216"/>
          </a:xfrm>
        </p:spPr>
        <p:txBody>
          <a:bodyPr>
            <a:normAutofit/>
          </a:bodyPr>
          <a:lstStyle/>
          <a:p>
            <a:endParaRPr lang="sr-Cyrl-RS" sz="2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RS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Мерење/процена </a:t>
            </a:r>
            <a:r>
              <a:rPr lang="sr-Cyrl-R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здравља</a:t>
            </a:r>
            <a:endParaRPr lang="en-US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endParaRPr lang="sr-Cyrl-RS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1560" y="0"/>
            <a:ext cx="144016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388424" y="0"/>
            <a:ext cx="144016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475656" y="1700808"/>
            <a:ext cx="6048672" cy="4571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475656" y="4509120"/>
            <a:ext cx="6192688" cy="1440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131840" y="4509120"/>
            <a:ext cx="2808312" cy="14401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131840" y="5350481"/>
            <a:ext cx="30963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en-US" sz="1600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916832"/>
            <a:ext cx="584878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56"/>
    </mc:Choice>
    <mc:Fallback xmlns="">
      <p:transition spd="slow" advTm="1856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06413" y="288925"/>
            <a:ext cx="7707312" cy="108108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sr-Cyrl-RS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Социјално – економски индикатори </a:t>
            </a:r>
            <a:br>
              <a:rPr lang="sr-Cyrl-RS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повезани са здрављем</a:t>
            </a:r>
            <a:endParaRPr lang="sr-Latn-CS" sz="3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11188" y="1773238"/>
            <a:ext cx="8229600" cy="4191000"/>
          </a:xfrm>
          <a:noFill/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Char char="ü"/>
            </a:pPr>
            <a:r>
              <a:rPr lang="sr-Cyrl-RS" sz="2400" b="1" dirty="0" smtClean="0">
                <a:solidFill>
                  <a:schemeClr val="accent1"/>
                </a:solidFill>
                <a:effectLst/>
                <a:latin typeface="Times New Roman" pitchFamily="18" charset="0"/>
                <a:cs typeface="Times New Roman" pitchFamily="18" charset="0"/>
              </a:rPr>
              <a:t>Запосленост и услови рада </a:t>
            </a:r>
            <a:r>
              <a:rPr lang="sr-Cyrl-RS" sz="2400" dirty="0" smtClean="0">
                <a:effectLst/>
                <a:latin typeface="Times New Roman" pitchFamily="18" charset="0"/>
                <a:cs typeface="Times New Roman" pitchFamily="18" charset="0"/>
              </a:rPr>
              <a:t>процењују се стопом незапослености (бројем лица која траже запослење на 1.000 радноактивних становника), посебно стопом незапослености жена као и стопом запослености уопште (број запослених на 1.000 радно активног становништва), посебно стопом запослености жена.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sr-Cyrl-RS" sz="2400" b="1" dirty="0" smtClean="0">
                <a:solidFill>
                  <a:schemeClr val="accent1"/>
                </a:solidFill>
                <a:effectLst/>
                <a:latin typeface="Times New Roman" pitchFamily="18" charset="0"/>
                <a:cs typeface="Times New Roman" pitchFamily="18" charset="0"/>
              </a:rPr>
              <a:t>Писменост становништва и образовни ниво: </a:t>
            </a:r>
            <a:r>
              <a:rPr lang="sr-Cyrl-RS" sz="2400" dirty="0" smtClean="0">
                <a:effectLst/>
                <a:latin typeface="Times New Roman" pitchFamily="18" charset="0"/>
                <a:cs typeface="Times New Roman" pitchFamily="18" charset="0"/>
              </a:rPr>
              <a:t>проценат неписмених, старијих од 10 година у укупном становништву; проценат ученика од 5 до 19 година обухваћених предшколским, основношколским и сред- њошколским образовањем, трошкови за образовање по ученику...</a:t>
            </a:r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40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16" y="1484784"/>
            <a:ext cx="8229600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9882481"/>
      </p:ext>
    </p:extLst>
  </p:cSld>
  <p:clrMapOvr>
    <a:masterClrMapping/>
  </p:clrMapOvr>
  <p:transition advTm="121848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z="2800" dirty="0" smtClean="0"/>
              <a:t>Стопа незапослености</a:t>
            </a:r>
            <a:r>
              <a:rPr lang="en-US" sz="2800" dirty="0" smtClean="0"/>
              <a:t>/</a:t>
            </a:r>
            <a:r>
              <a:rPr lang="sr-Cyrl-BA" sz="2800" dirty="0" smtClean="0"/>
              <a:t>запослености</a:t>
            </a:r>
            <a:r>
              <a:rPr lang="sr-Cyrl-RS" sz="2800" dirty="0" smtClean="0"/>
              <a:t> становништва радног узраста, Србија, 20</a:t>
            </a:r>
            <a:r>
              <a:rPr lang="en-US" sz="2800" dirty="0" smtClean="0"/>
              <a:t>15-2018.</a:t>
            </a:r>
            <a:endParaRPr lang="sr-Cyrl-RS" sz="2800" dirty="0" smtClean="0"/>
          </a:p>
        </p:txBody>
      </p:sp>
      <p:pic>
        <p:nvPicPr>
          <p:cNvPr id="9218" name="Picture 2" descr="Republički zavod za statistiku : Južne vesti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8280920" cy="5876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9998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972"/>
    </mc:Choice>
    <mc:Fallback xmlns="">
      <p:transition spd="slow" advTm="30972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8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698500"/>
            <a:ext cx="8569325" cy="46799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463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045"/>
    </mc:Choice>
    <mc:Fallback xmlns="">
      <p:transition spd="slow" advTm="19045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0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1341438"/>
            <a:ext cx="8640763" cy="48958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150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442"/>
    </mc:Choice>
    <mc:Fallback xmlns="">
      <p:transition spd="slow" advTm="34442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b="1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sr-Cyrl-RS" sz="3200" b="1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Социјално – економски индикатори </a:t>
            </a:r>
            <a:br>
              <a:rPr lang="sr-Cyrl-RS" sz="3200" b="1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sr-Cyrl-RS" sz="3200" b="1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повезани са здрављем</a:t>
            </a:r>
            <a:endParaRPr lang="en-US" sz="3200" b="1" dirty="0" smtClean="0">
              <a:solidFill>
                <a:schemeClr val="tx2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RS" sz="2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Услови становања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се могу процењивати на основу показатеља као што је просечна стамбена површина по једном становнику, стопом стамбене изградње, пропорцијом комфорних станова, односно станова са текућом водом и канализацијом од укупног броја станова и другим, зависно од података које обезбеђује рутинска друштвена статистика.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00" y="1484784"/>
            <a:ext cx="8229600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710" y="4365104"/>
            <a:ext cx="2516810" cy="2485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451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360"/>
    </mc:Choice>
    <mc:Fallback xmlns="">
      <p:transition spd="slow" advTm="3436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800" b="1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sr-Cyrl-RS" sz="2800" b="1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Социјално – економски индикатори </a:t>
            </a:r>
            <a:br>
              <a:rPr lang="sr-Cyrl-RS" sz="2800" b="1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sr-Cyrl-RS" sz="2800" b="1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повезани са здрављем</a:t>
            </a:r>
            <a:endParaRPr lang="en-US" sz="2800" b="1" dirty="0" smtClean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Доступност адекватне исхране становништва процењује се на основу просечне калоријске вредности дневног уноса намирница и калоријског састава дневних оброка према врстама намирница коју већина система друштвене статистике израчунава на основу бележења које води репрезентативни узорак домаћинстава.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8229600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145" y="4797152"/>
            <a:ext cx="2847975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945" y="5013176"/>
            <a:ext cx="300037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6351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717"/>
    </mc:Choice>
    <mc:Fallback xmlns="">
      <p:transition spd="slow" advTm="28717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6200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sr-Cyrl-RS" sz="3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Обезбеђеност становништва здравственом заштитом</a:t>
            </a:r>
            <a:endParaRPr lang="sr-Latn-CS" sz="3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82488" y="1844675"/>
            <a:ext cx="8382000" cy="4495800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Char char="ü"/>
              <a:defRPr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Односи броја становника на број здравствених радника и капацитете здравствених установа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ü"/>
              <a:defRPr/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Обухват становништва примарном здравственом заштитом и институцијама виших референтних нивоа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ü"/>
              <a:defRPr/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Обухват становништва здравственом заштитом према категоријама (мајка и дете, старе особе)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ü"/>
              <a:defRPr/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Квалитет здравствене заштите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56792"/>
            <a:ext cx="8229600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2150663"/>
      </p:ext>
    </p:extLst>
  </p:cSld>
  <p:clrMapOvr>
    <a:masterClrMapping/>
  </p:clrMapOvr>
  <p:transition advTm="71923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4213" y="26035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sr-Cyrl-RS" sz="3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Основни индикатори здравственог стања</a:t>
            </a:r>
            <a:endParaRPr lang="sr-Latn-CS" sz="3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68313" y="1916113"/>
            <a:ext cx="8229600" cy="426720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sr-Cyrl-RS" sz="3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Индикатори позитивног здравља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sr-Cyrl-RS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ухрањеност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sr-Cyrl-RS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психосоцијални развој</a:t>
            </a:r>
          </a:p>
          <a:p>
            <a:pPr eaLnBrk="1" hangingPunct="1">
              <a:defRPr/>
            </a:pPr>
            <a:endParaRPr lang="sr-Cyrl-RS" sz="3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sr-Cyrl-RS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Индикатори негативног здравља</a:t>
            </a:r>
            <a:endParaRPr lang="sr-Latn-RS" sz="3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84784"/>
            <a:ext cx="8229600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3383502"/>
      </p:ext>
    </p:extLst>
  </p:cSld>
  <p:clrMapOvr>
    <a:masterClrMapping/>
  </p:clrMapOvr>
  <p:transition advTm="26187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4213" y="260350"/>
            <a:ext cx="7772400" cy="431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Индикатори здравственог стања</a:t>
            </a:r>
            <a:r>
              <a:rPr lang="en-US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индикатори позитивног здравља-</a:t>
            </a:r>
            <a:endParaRPr lang="sr-Latn-CS" sz="3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11560" y="1844824"/>
            <a:ext cx="8229600" cy="3978275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spcBef>
                <a:spcPts val="1200"/>
              </a:spcBef>
              <a:buFont typeface="Wingdings" pitchFamily="2" charset="2"/>
              <a:buChar char="ü"/>
              <a:defRPr/>
            </a:pPr>
            <a:r>
              <a:rPr lang="sr-Cyrl-RS" sz="2600" dirty="0" smtClean="0">
                <a:effectLst/>
                <a:latin typeface="Times New Roman" pitchFamily="18" charset="0"/>
                <a:cs typeface="Times New Roman" pitchFamily="18" charset="0"/>
              </a:rPr>
              <a:t>проценат новороденчади са малом телесном масом (мањом од 2.500 грама) на рођењу од укупног броја новорођене деце;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ü"/>
              <a:defRPr/>
            </a:pPr>
            <a:r>
              <a:rPr lang="sr-Cyrl-RS" sz="2600" dirty="0" smtClean="0">
                <a:effectLst/>
                <a:latin typeface="Times New Roman" pitchFamily="18" charset="0"/>
                <a:cs typeface="Times New Roman" pitchFamily="18" charset="0"/>
              </a:rPr>
              <a:t>проценат деце са нижом телесном масом (мањом од две СД од просека) </a:t>
            </a:r>
            <a:r>
              <a:rPr lang="sr-Cyrl-RS" sz="2600" b="1" dirty="0" smtClean="0">
                <a:effectLst/>
                <a:latin typeface="Times New Roman" pitchFamily="18" charset="0"/>
                <a:cs typeface="Times New Roman" pitchFamily="18" charset="0"/>
              </a:rPr>
              <a:t>од укупног броја измерене деце </a:t>
            </a:r>
            <a:r>
              <a:rPr lang="sr-Cyrl-RS" sz="2600" dirty="0" smtClean="0">
                <a:effectLst/>
                <a:latin typeface="Times New Roman" pitchFamily="18" charset="0"/>
                <a:cs typeface="Times New Roman" pitchFamily="18" charset="0"/>
              </a:rPr>
              <a:t>одређеног узраста;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ü"/>
              <a:defRPr/>
            </a:pPr>
            <a:r>
              <a:rPr lang="sr-Cyrl-RS" sz="2600" dirty="0" smtClean="0">
                <a:effectLst/>
                <a:latin typeface="Times New Roman" pitchFamily="18" charset="0"/>
                <a:cs typeface="Times New Roman" pitchFamily="18" charset="0"/>
              </a:rPr>
              <a:t>проценат деце са нижом телесном масом </a:t>
            </a:r>
            <a:r>
              <a:rPr lang="sr-Cyrl-RS" sz="2600" b="1" dirty="0" smtClean="0">
                <a:effectLst/>
                <a:latin typeface="Times New Roman" pitchFamily="18" charset="0"/>
                <a:cs typeface="Times New Roman" pitchFamily="18" charset="0"/>
              </a:rPr>
              <a:t>у односу на висину</a:t>
            </a:r>
            <a:r>
              <a:rPr lang="sr-Cyrl-RS" sz="2600" dirty="0" smtClean="0">
                <a:effectLst/>
                <a:latin typeface="Times New Roman" pitchFamily="18" charset="0"/>
                <a:cs typeface="Times New Roman" pitchFamily="18" charset="0"/>
              </a:rPr>
              <a:t> за одређени узраст и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ü"/>
              <a:defRPr/>
            </a:pPr>
            <a:r>
              <a:rPr lang="sr-Cyrl-RS" sz="2600" dirty="0" smtClean="0">
                <a:effectLst/>
                <a:latin typeface="Times New Roman" pitchFamily="18" charset="0"/>
                <a:cs typeface="Times New Roman" pitchFamily="18" charset="0"/>
              </a:rPr>
              <a:t>проценат деце са мањим обимом леве надлактице (мањим од 2 СД од просека) од укупно измерене деце за одређени узраст</a:t>
            </a:r>
            <a:r>
              <a:rPr lang="sr-Cyrl-RS" sz="2600" dirty="0" smtClean="0">
                <a:latin typeface="Arial" charset="0"/>
              </a:rPr>
              <a:t>.</a:t>
            </a:r>
            <a:endParaRPr lang="sr-Latn-RS" sz="2600" dirty="0" smtClean="0">
              <a:latin typeface="Arial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52736"/>
            <a:ext cx="8229600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0524234"/>
      </p:ext>
    </p:extLst>
  </p:cSld>
  <p:clrMapOvr>
    <a:masterClrMapping/>
  </p:clrMapOvr>
  <p:transition advTm="66678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1412875"/>
            <a:ext cx="8462962" cy="4819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323850" y="404813"/>
            <a:ext cx="8066088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sr-Cyrl-RS" sz="24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Мала телесна маса (MTM) на рођењу Србија, 2011.год</a:t>
            </a:r>
          </a:p>
        </p:txBody>
      </p:sp>
    </p:spTree>
    <p:extLst>
      <p:ext uri="{BB962C8B-B14F-4D97-AF65-F5344CB8AC3E}">
        <p14:creationId xmlns:p14="http://schemas.microsoft.com/office/powerpoint/2010/main" val="41256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555"/>
    </mc:Choice>
    <mc:Fallback xmlns="">
      <p:transition spd="slow" advTm="36555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994122"/>
          </a:xfrm>
        </p:spPr>
        <p:txBody>
          <a:bodyPr>
            <a:normAutofit fontScale="90000"/>
          </a:bodyPr>
          <a:lstStyle/>
          <a:p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3600" b="1" dirty="0">
                <a:latin typeface="Times New Roman" pitchFamily="18" charset="0"/>
                <a:cs typeface="Times New Roman" pitchFamily="18" charset="0"/>
              </a:rPr>
              <a:t>СЗО –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HFA 2000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467544" y="1412776"/>
            <a:ext cx="8208912" cy="457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4 групе индикатора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sr-Cyrl-RS" sz="2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Индикатори здравствене политике</a:t>
            </a:r>
          </a:p>
          <a:p>
            <a:pPr>
              <a:buFont typeface="Wingdings" pitchFamily="2" charset="2"/>
              <a:buChar char="q"/>
            </a:pPr>
            <a:r>
              <a:rPr lang="sr-Cyrl-RS" sz="2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Социјално – економски индикатори повезани са здрављем</a:t>
            </a:r>
          </a:p>
          <a:p>
            <a:pPr>
              <a:buFont typeface="Wingdings" pitchFamily="2" charset="2"/>
              <a:buChar char="q"/>
            </a:pPr>
            <a:r>
              <a:rPr lang="sr-Cyrl-RS" sz="26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Обезбеђеност становништва здравственом заштитом</a:t>
            </a:r>
          </a:p>
          <a:p>
            <a:pPr>
              <a:buFont typeface="Wingdings" pitchFamily="2" charset="2"/>
              <a:buChar char="q"/>
            </a:pPr>
            <a:r>
              <a:rPr lang="sr-Cyrl-RS" sz="2600" b="1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Основни индикатори здравственог стања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3142" y="1700808"/>
            <a:ext cx="2466975" cy="1257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3816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1529"/>
    </mc:Choice>
    <mc:Fallback xmlns="">
      <p:transition spd="slow" advTm="81529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RS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Индикатори негативног здравља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00808"/>
            <a:ext cx="8229600" cy="4425355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Char char="ü"/>
              <a:defRPr/>
            </a:pPr>
            <a:r>
              <a:rPr lang="sr-Cyrl-R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Обољевање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(Морбидитет, Инциденца, Преваленца)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sr-Cyrl-R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Умирање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(Морталитет)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sr-Cyrl-R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Инвалидност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– трајно стање које спречава или смањује испуњење улоге које нека особа има у свом социјалном окружењу 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sr-Cyrl-R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Апсентизам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- одсуствовање са посла због болести и повреда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sr-Cyrl-R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Трауматизам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– повређивање радника на послу и ван посла и у саобраћају</a:t>
            </a:r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40768"/>
            <a:ext cx="8229600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3737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536"/>
    </mc:Choice>
    <mc:Fallback xmlns="">
      <p:transition spd="slow" advTm="40536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>
              <a:defRPr/>
            </a:pPr>
            <a:r>
              <a:rPr lang="sr-Cyrl-RS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Индикатори негативног здравља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8864" y="1340769"/>
            <a:ext cx="8229600" cy="481397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Cyrl-RS" sz="3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Обољевање</a:t>
            </a:r>
            <a:r>
              <a:rPr lang="sr-Latn-RS" sz="3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–M</a:t>
            </a:r>
            <a:r>
              <a:rPr lang="sr-Cyrl-RS" sz="3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орбидитет</a:t>
            </a:r>
            <a:endParaRPr lang="en-US" sz="3000" b="1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sr-Latn-RS" sz="3000" b="1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sr-Cyrl-RS" sz="30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Општи морбидитет</a:t>
            </a:r>
            <a:endParaRPr lang="sr-Latn-RS" sz="3000" b="1" u="sng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3000" b="1" dirty="0" smtClean="0">
              <a:solidFill>
                <a:srgbClr val="FFFF66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Mb = </a:t>
            </a:r>
            <a:r>
              <a:rPr lang="en-US" sz="3000" b="1" u="sng" dirty="0" smtClean="0">
                <a:latin typeface="Times New Roman" pitchFamily="18" charset="0"/>
                <a:cs typeface="Times New Roman" pitchFamily="18" charset="0"/>
              </a:rPr>
              <a:t>O(o.l.)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 . K     </a:t>
            </a:r>
            <a:endParaRPr lang="sr-Latn-RS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RS" sz="3000" b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S</a:t>
            </a:r>
          </a:p>
          <a:p>
            <a:pPr eaLnBrk="1" hangingPunct="1">
              <a:lnSpc>
                <a:spcPct val="90000"/>
              </a:lnSpc>
              <a:defRPr/>
            </a:pPr>
            <a:endParaRPr lang="sr-Latn-RS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K = 1000; 10 000;  100 000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Cyrl-RS" sz="2400" dirty="0">
                <a:effectLst/>
                <a:latin typeface="Times New Roman" pitchFamily="18" charset="0"/>
                <a:cs typeface="Times New Roman" pitchFamily="18" charset="0"/>
              </a:rPr>
              <a:t>представља однос броја обољења или </a:t>
            </a:r>
            <a:r>
              <a:rPr lang="sr-Cyrl-RS" sz="2400" dirty="0" smtClean="0">
                <a:effectLst/>
                <a:latin typeface="Times New Roman" pitchFamily="18" charset="0"/>
                <a:cs typeface="Times New Roman" pitchFamily="18" charset="0"/>
              </a:rPr>
              <a:t>оболелих</a:t>
            </a:r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effectLst/>
                <a:latin typeface="Times New Roman" pitchFamily="18" charset="0"/>
                <a:cs typeface="Times New Roman" pitchFamily="18" charset="0"/>
              </a:rPr>
              <a:t>лица </a:t>
            </a:r>
            <a:r>
              <a:rPr lang="sr-Cyrl-RS" sz="2400" dirty="0">
                <a:effectLst/>
                <a:latin typeface="Times New Roman" pitchFamily="18" charset="0"/>
                <a:cs typeface="Times New Roman" pitchFamily="18" charset="0"/>
              </a:rPr>
              <a:t>и броја становника на једној територији.</a:t>
            </a:r>
            <a:endParaRPr lang="sr-Cyrl-RS" sz="240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4313"/>
            <a:ext cx="8229600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6256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803"/>
    </mc:Choice>
    <mc:Fallback xmlns="">
      <p:transition spd="slow" advTm="33803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sr-Cyrl-R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Индикатори негативног здравља</a:t>
            </a:r>
            <a:endParaRPr lang="sr-Cyrl-RS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12875"/>
            <a:ext cx="8569325" cy="4741863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RS" sz="2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sz="2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бољевање</a:t>
            </a:r>
            <a:r>
              <a:rPr lang="sr-Latn-RS" sz="2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–Mo</a:t>
            </a:r>
            <a:r>
              <a:rPr lang="sr-Cyrl-RS" sz="2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рбидитет</a:t>
            </a:r>
            <a:endParaRPr lang="en-US" sz="2800" b="1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sr-Latn-RS" sz="2800" b="1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Специфични морбидитет (пол, узраст, врста обољ</a:t>
            </a:r>
            <a:r>
              <a:rPr lang="sr-Cyrl-RS" sz="28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dirty="0" smtClean="0">
              <a:solidFill>
                <a:srgbClr val="FFFF66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Mb (ž) = </a:t>
            </a:r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O(o.l.)</a:t>
            </a:r>
            <a:r>
              <a:rPr lang="sr-Latn-RS" sz="2800" b="1" u="sng" dirty="0" smtClean="0">
                <a:latin typeface="Times New Roman" pitchFamily="18" charset="0"/>
                <a:cs typeface="Times New Roman" pitchFamily="18" charset="0"/>
              </a:rPr>
              <a:t>ž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x K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          S(ž)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sr-Latn-R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K = 1000; 10 000;  100 000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Cyrl-RS" sz="2600" dirty="0">
                <a:latin typeface="Times New Roman" pitchFamily="18" charset="0"/>
                <a:cs typeface="Times New Roman" pitchFamily="18" charset="0"/>
              </a:rPr>
              <a:t>представља однос броја оболења или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оболелих лица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посматране </a:t>
            </a:r>
            <a:r>
              <a:rPr lang="sr-Cyrl-RS" sz="2600" dirty="0">
                <a:latin typeface="Times New Roman" pitchFamily="18" charset="0"/>
                <a:cs typeface="Times New Roman" pitchFamily="18" charset="0"/>
              </a:rPr>
              <a:t>старосне групе, пола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или оболења </a:t>
            </a:r>
            <a:r>
              <a:rPr lang="sr-Cyrl-RS" sz="26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броја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становника </a:t>
            </a:r>
            <a:r>
              <a:rPr lang="sr-Cyrl-RS" sz="2600" dirty="0">
                <a:latin typeface="Times New Roman" pitchFamily="18" charset="0"/>
                <a:cs typeface="Times New Roman" pitchFamily="18" charset="0"/>
              </a:rPr>
              <a:t>те старосне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групе, пола</a:t>
            </a:r>
            <a:r>
              <a:rPr lang="sr-Cyrl-RS" sz="2600" dirty="0">
                <a:latin typeface="Times New Roman" pitchFamily="18" charset="0"/>
                <a:cs typeface="Times New Roman" pitchFamily="18" charset="0"/>
              </a:rPr>
              <a:t>...</a:t>
            </a:r>
            <a:endParaRPr lang="sr-Cyrl-RS" sz="2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08720"/>
            <a:ext cx="8229600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201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479"/>
    </mc:Choice>
    <mc:Fallback xmlns="">
      <p:transition spd="slow" advTm="28479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sr-Cyrl-R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Индикатори негативног здравља</a:t>
            </a:r>
            <a:endParaRPr lang="sr-Cyrl-RS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052513"/>
            <a:ext cx="8229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Cyrl-RS" sz="2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Инциденца</a:t>
            </a:r>
            <a:r>
              <a:rPr lang="sr-Latn-RS" sz="2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RS" sz="2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показатељ обољевања</a:t>
            </a:r>
            <a:endParaRPr lang="en-US" sz="2800" b="1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sr-Latn-RS" sz="2800" b="1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RS" sz="2900" dirty="0">
                <a:latin typeface="Times New Roman" pitchFamily="18" charset="0"/>
                <a:cs typeface="Times New Roman" pitchFamily="18" charset="0"/>
              </a:rPr>
              <a:t>Мера учесталости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Cyrl-RS" sz="2900" dirty="0">
                <a:latin typeface="Times New Roman" pitchFamily="18" charset="0"/>
                <a:cs typeface="Times New Roman" pitchFamily="18" charset="0"/>
              </a:rPr>
              <a:t>Удео новооболелих међу изложенима оболевању.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Cyrl-RS" sz="2900" dirty="0">
                <a:latin typeface="Times New Roman" pitchFamily="18" charset="0"/>
                <a:cs typeface="Times New Roman" pitchFamily="18" charset="0"/>
              </a:rPr>
              <a:t>Број новооболелих на неком подручју, у одређеном периоду времена, од одређене болести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Подељен бројем особа изложених ризику – особа под ризиком.</a:t>
            </a:r>
            <a:endParaRPr lang="sr-Cyrl-RS" sz="25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6712"/>
            <a:ext cx="8229600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364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877"/>
    </mc:Choice>
    <mc:Fallback xmlns="">
      <p:transition spd="slow" advTm="31877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288" y="188913"/>
            <a:ext cx="8229600" cy="36036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Индикатори негативног здравља</a:t>
            </a:r>
            <a:endParaRPr lang="sr-Cyrl-RS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765175"/>
            <a:ext cx="8208962" cy="4606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Cyrl-RS" sz="2400" b="1" dirty="0" smtClean="0">
                <a:solidFill>
                  <a:schemeClr val="hlink"/>
                </a:solidFill>
              </a:rPr>
              <a:t>Преваленца</a:t>
            </a:r>
            <a:r>
              <a:rPr lang="sr-Latn-RS" sz="2400" b="1" dirty="0" smtClean="0">
                <a:solidFill>
                  <a:schemeClr val="hlink"/>
                </a:solidFill>
              </a:rPr>
              <a:t> </a:t>
            </a:r>
            <a:r>
              <a:rPr lang="sr-Latn-RS" sz="2400" b="1" dirty="0" smtClean="0">
                <a:solidFill>
                  <a:schemeClr val="hlink"/>
                </a:solidFill>
                <a:latin typeface="Arial"/>
              </a:rPr>
              <a:t>–</a:t>
            </a:r>
            <a:r>
              <a:rPr lang="sr-Latn-RS" sz="2400" b="1" dirty="0" smtClean="0">
                <a:solidFill>
                  <a:schemeClr val="hlink"/>
                </a:solidFill>
              </a:rPr>
              <a:t> </a:t>
            </a:r>
            <a:r>
              <a:rPr lang="sr-Cyrl-RS" sz="2400" b="1" dirty="0" smtClean="0">
                <a:solidFill>
                  <a:schemeClr val="hlink"/>
                </a:solidFill>
              </a:rPr>
              <a:t>показатељ обољевања</a:t>
            </a:r>
            <a:endParaRPr lang="sr-Latn-RS" sz="2400" b="1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130000"/>
              </a:lnSpc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Мера заступљености</a:t>
            </a:r>
          </a:p>
          <a:p>
            <a:pPr eaLnBrk="1" hangingPunct="1">
              <a:lnSpc>
                <a:spcPct val="130000"/>
              </a:lnSpc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Удео укупно болесних међу изложенима оболевању</a:t>
            </a:r>
          </a:p>
          <a:p>
            <a:pPr eaLnBrk="1" hangingPunct="1">
              <a:lnSpc>
                <a:spcPct val="130000"/>
              </a:lnSpc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Број оболелих на неком подручју, у неком времену, од одређене болести.</a:t>
            </a:r>
          </a:p>
          <a:p>
            <a:pPr lvl="1" eaLnBrk="1" hangingPunct="1">
              <a:lnSpc>
                <a:spcPct val="130000"/>
              </a:lnSpc>
              <a:defRPr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Подељен бројем особа које могу оболети, обично укупним бројем становника.</a:t>
            </a:r>
          </a:p>
          <a:p>
            <a:pPr eaLnBrk="1" hangingPunct="1">
              <a:lnSpc>
                <a:spcPct val="130000"/>
              </a:lnSpc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Мери стање болести</a:t>
            </a:r>
          </a:p>
          <a:p>
            <a:pPr eaLnBrk="1" hangingPunct="1">
              <a:lnSpc>
                <a:spcPct val="130000"/>
              </a:lnSpc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У неком тренутку или у неком периоду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4820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3059113" y="5300663"/>
          <a:ext cx="4751387" cy="169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Microsoft Equation 3.0" r:id="rId3" imgW="3276600" imgH="1168400" progId="">
                  <p:embed/>
                </p:oleObj>
              </mc:Choice>
              <mc:Fallback>
                <p:oleObj name="Microsoft Equation 3.0" r:id="rId3" imgW="3276600" imgH="1168400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5300663"/>
                        <a:ext cx="4751387" cy="169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92696"/>
            <a:ext cx="8229600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3620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69"/>
    </mc:Choice>
    <mc:Fallback xmlns="">
      <p:transition spd="slow" advTm="37069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260350"/>
            <a:ext cx="8229600" cy="49053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sr-Cyrl-R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Индикатори негативног здравља</a:t>
            </a:r>
            <a:endParaRPr lang="sr-Cyrl-RS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4525962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Cyrl-RS" sz="2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Умирање</a:t>
            </a:r>
            <a:r>
              <a:rPr lang="sr-Latn-RS" sz="2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–M</a:t>
            </a:r>
            <a:r>
              <a:rPr lang="sr-Cyrl-RS" sz="2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орталитет</a:t>
            </a:r>
            <a:endParaRPr lang="sr-Latn-RS" sz="2800" b="1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Општи морталитет</a:t>
            </a:r>
            <a:endParaRPr lang="sr-Latn-RS" sz="2800" b="1" u="sng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800" b="1" dirty="0" smtClean="0">
              <a:solidFill>
                <a:srgbClr val="FFFF66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M=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sr-Cyrl-RS" sz="2400" b="1" u="sng" dirty="0" smtClean="0">
                <a:latin typeface="Times New Roman" pitchFamily="18" charset="0"/>
                <a:cs typeface="Times New Roman" pitchFamily="18" charset="0"/>
              </a:rPr>
              <a:t>број умрлих особа у одређеном периоду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 K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популација средином посматраног периода</a:t>
            </a:r>
            <a:endParaRPr lang="sr-Latn-R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sr-Latn-R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K = 1000; 10 000;  100 000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представља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однос умрлих у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одређеном временском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периоду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збира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особа у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посматраном временском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периоду (може се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узети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величина популације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средином посматраног периода).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02" y="836712"/>
            <a:ext cx="8229600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2538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156"/>
    </mc:Choice>
    <mc:Fallback xmlns="">
      <p:transition spd="slow" advTm="29156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260350"/>
            <a:ext cx="8229600" cy="49053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sr-Cyrl-R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Индикатори негативног здравља</a:t>
            </a:r>
            <a:endParaRPr lang="sr-Cyrl-RS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0805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Cyrl-R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Општи морталитет</a:t>
            </a:r>
            <a:endParaRPr lang="sr-Latn-RS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800" b="1" dirty="0" smtClean="0">
              <a:solidFill>
                <a:srgbClr val="FFFF66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Проблем код општих стопа постоји када је потребно да се пореде две или више популација различите по карактеристикама (пр. просечна старост, изложеност...). Према томе потребно је користити </a:t>
            </a:r>
            <a:r>
              <a:rPr lang="sr-Cyrl-RS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специфичне стопе као и стандардизоване стопе.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Има ограничену употребну вредност (може довести до погрешних закључака у вези са здравственим стањем)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Пр. стопа општег морталитета у Ц.Србији (10.5), Војводини (11.2). на Косову (3.9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sr-Cyrl-RS" sz="28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Стандардизоване стопе – златни стандард</a:t>
            </a:r>
            <a:endParaRPr lang="sr-Cyrl-RS" sz="28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36712"/>
            <a:ext cx="8229600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124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752"/>
    </mc:Choice>
    <mc:Fallback xmlns="">
      <p:transition spd="slow" advTm="85752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260350"/>
            <a:ext cx="8229600" cy="2159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Индикатори негативног здравља</a:t>
            </a:r>
            <a:endParaRPr lang="sr-Cyrl-R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25538"/>
            <a:ext cx="8229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Cyrl-R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Умирање</a:t>
            </a:r>
            <a:r>
              <a:rPr lang="sr-Latn-R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–M</a:t>
            </a:r>
            <a:r>
              <a:rPr lang="sr-Cyrl-R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орталитет</a:t>
            </a:r>
            <a:endParaRPr lang="en-US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sr-Latn-RS" sz="2800" b="1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Специфичне стопе морталитета су стопе умирања где се смрт дешава у одређеним групацијама становништва (пол, старост, занимање...) за време посматраног периода, односно оне представљају стопе умирања од специфичних болести у току обсервираног периода.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900113" y="4327525"/>
            <a:ext cx="7200900" cy="230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sz="2400" b="1" dirty="0">
                <a:latin typeface="Garamond" pitchFamily="18" charset="0"/>
              </a:rPr>
              <a:t>Msp (m)= </a:t>
            </a:r>
            <a:r>
              <a:rPr lang="en-US" sz="2400" b="1" u="sng" dirty="0">
                <a:latin typeface="Garamond" pitchFamily="18" charset="0"/>
              </a:rPr>
              <a:t>U (m)    </a:t>
            </a:r>
            <a:r>
              <a:rPr lang="en-US" sz="2400" b="1" dirty="0">
                <a:latin typeface="Garamond" pitchFamily="18" charset="0"/>
              </a:rPr>
              <a:t>x   K</a:t>
            </a:r>
            <a:endParaRPr lang="sr-Latn-RS" sz="2400" dirty="0">
              <a:latin typeface="Garamond" pitchFamily="18" charset="0"/>
            </a:endParaRPr>
          </a:p>
          <a:p>
            <a:pPr algn="ctr"/>
            <a:r>
              <a:rPr lang="en-US" sz="2400" b="1" dirty="0">
                <a:latin typeface="Garamond" pitchFamily="18" charset="0"/>
              </a:rPr>
              <a:t>     S (</a:t>
            </a:r>
            <a:r>
              <a:rPr lang="sr-Latn-RS" sz="2400" b="1" dirty="0">
                <a:latin typeface="Garamond" pitchFamily="18" charset="0"/>
              </a:rPr>
              <a:t>m</a:t>
            </a:r>
            <a:r>
              <a:rPr lang="en-US" sz="2400" b="1" dirty="0">
                <a:latin typeface="Garamond" pitchFamily="18" charset="0"/>
              </a:rPr>
              <a:t>)</a:t>
            </a:r>
            <a:endParaRPr lang="sr-Latn-RS" sz="2400" b="1" dirty="0">
              <a:latin typeface="Garamond" pitchFamily="18" charset="0"/>
            </a:endParaRPr>
          </a:p>
          <a:p>
            <a:pPr algn="ctr"/>
            <a:endParaRPr lang="en-US" sz="2400" dirty="0">
              <a:latin typeface="Garamond" pitchFamily="18" charset="0"/>
            </a:endParaRPr>
          </a:p>
          <a:p>
            <a:pPr algn="ctr"/>
            <a:r>
              <a:rPr lang="en-US" sz="2400" b="1" dirty="0">
                <a:latin typeface="Garamond" pitchFamily="18" charset="0"/>
              </a:rPr>
              <a:t>U(m)-</a:t>
            </a:r>
            <a:r>
              <a:rPr lang="sr-Cyrl-RS" sz="2400" b="1" dirty="0">
                <a:latin typeface="Garamond" pitchFamily="18" charset="0"/>
              </a:rPr>
              <a:t> број</a:t>
            </a:r>
            <a:r>
              <a:rPr lang="en-US" sz="2400" b="1" dirty="0">
                <a:latin typeface="Garamond" pitchFamily="18" charset="0"/>
              </a:rPr>
              <a:t> </a:t>
            </a:r>
            <a:r>
              <a:rPr lang="sr-Cyrl-RS" sz="2400" b="1" dirty="0">
                <a:latin typeface="Garamond" pitchFamily="18" charset="0"/>
              </a:rPr>
              <a:t>умрлих</a:t>
            </a:r>
            <a:r>
              <a:rPr lang="en-US" sz="2400" b="1" dirty="0">
                <a:latin typeface="Garamond" pitchFamily="18" charset="0"/>
              </a:rPr>
              <a:t> </a:t>
            </a:r>
            <a:r>
              <a:rPr lang="sr-Cyrl-RS" sz="2400" b="1" dirty="0">
                <a:latin typeface="Garamond" pitchFamily="18" charset="0"/>
              </a:rPr>
              <a:t>особа</a:t>
            </a:r>
            <a:r>
              <a:rPr lang="en-US" sz="2400" b="1" dirty="0">
                <a:latin typeface="Garamond" pitchFamily="18" charset="0"/>
              </a:rPr>
              <a:t> </a:t>
            </a:r>
            <a:r>
              <a:rPr lang="sr-Cyrl-RS" sz="2400" b="1" dirty="0">
                <a:latin typeface="Garamond" pitchFamily="18" charset="0"/>
              </a:rPr>
              <a:t>мушког</a:t>
            </a:r>
            <a:r>
              <a:rPr lang="en-US" sz="2400" b="1" dirty="0">
                <a:latin typeface="Garamond" pitchFamily="18" charset="0"/>
              </a:rPr>
              <a:t> </a:t>
            </a:r>
            <a:r>
              <a:rPr lang="sr-Cyrl-RS" sz="2400" b="1" dirty="0">
                <a:latin typeface="Garamond" pitchFamily="18" charset="0"/>
              </a:rPr>
              <a:t>пола</a:t>
            </a:r>
            <a:endParaRPr lang="en-US" sz="2400" dirty="0">
              <a:latin typeface="Garamond" pitchFamily="18" charset="0"/>
            </a:endParaRPr>
          </a:p>
          <a:p>
            <a:pPr algn="ctr"/>
            <a:r>
              <a:rPr lang="en-US" sz="2400" b="1" dirty="0">
                <a:latin typeface="Garamond" pitchFamily="18" charset="0"/>
              </a:rPr>
              <a:t>S(m) -</a:t>
            </a:r>
            <a:r>
              <a:rPr lang="sr-Cyrl-RS" sz="2400" b="1" dirty="0">
                <a:latin typeface="Garamond" pitchFamily="18" charset="0"/>
              </a:rPr>
              <a:t>укупан</a:t>
            </a:r>
            <a:r>
              <a:rPr lang="en-US" sz="2400" b="1" dirty="0">
                <a:latin typeface="Garamond" pitchFamily="18" charset="0"/>
              </a:rPr>
              <a:t> </a:t>
            </a:r>
            <a:r>
              <a:rPr lang="sr-Cyrl-RS" sz="2400" b="1" dirty="0">
                <a:latin typeface="Garamond" pitchFamily="18" charset="0"/>
              </a:rPr>
              <a:t>број</a:t>
            </a:r>
            <a:r>
              <a:rPr lang="en-US" sz="2400" b="1" dirty="0">
                <a:latin typeface="Garamond" pitchFamily="18" charset="0"/>
              </a:rPr>
              <a:t> </a:t>
            </a:r>
            <a:r>
              <a:rPr lang="sr-Cyrl-RS" sz="2400" b="1" dirty="0">
                <a:latin typeface="Garamond" pitchFamily="18" charset="0"/>
              </a:rPr>
              <a:t>мушкараца</a:t>
            </a:r>
            <a:endParaRPr lang="en-US" sz="2400" dirty="0">
              <a:latin typeface="Garamond" pitchFamily="18" charset="0"/>
            </a:endParaRPr>
          </a:p>
          <a:p>
            <a:pPr algn="ctr"/>
            <a:r>
              <a:rPr lang="en-US" sz="2400" b="1" dirty="0">
                <a:latin typeface="Garamond" pitchFamily="18" charset="0"/>
              </a:rPr>
              <a:t>K=1000, 10 000, 100 000 ...</a:t>
            </a: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44" y="692696"/>
            <a:ext cx="8229600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4189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219"/>
    </mc:Choice>
    <mc:Fallback xmlns="">
      <p:transition spd="slow" advTm="40219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549275"/>
            <a:ext cx="8229600" cy="452596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Cyrl-RS" sz="3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Умирање</a:t>
            </a:r>
            <a:r>
              <a:rPr lang="sr-Latn-RS" sz="3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–M</a:t>
            </a:r>
            <a:r>
              <a:rPr lang="sr-Cyrl-RS" sz="3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орталитет</a:t>
            </a:r>
            <a:endParaRPr lang="sr-Latn-RS" sz="3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sr-Latn-RS" sz="3000" b="1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Latn-RS" sz="3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0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Специфичне стопе морталитета </a:t>
            </a:r>
            <a:r>
              <a:rPr lang="sr-Cyrl-RS" sz="3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 односу на старост</a:t>
            </a:r>
            <a:endParaRPr lang="en-US" sz="3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1" name="Rectangle 6"/>
          <p:cNvSpPr>
            <a:spLocks noChangeArrowheads="1"/>
          </p:cNvSpPr>
          <p:nvPr/>
        </p:nvSpPr>
        <p:spPr bwMode="auto">
          <a:xfrm>
            <a:off x="1258888" y="2632075"/>
            <a:ext cx="5905500" cy="83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Msp (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старих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65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и више година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b="1" dirty="0"/>
              <a:t>=</a:t>
            </a:r>
            <a:endParaRPr lang="sr-Latn-RS" sz="2400" b="1" dirty="0"/>
          </a:p>
          <a:p>
            <a:pPr algn="ctr"/>
            <a:endParaRPr lang="en-US" sz="2400" dirty="0"/>
          </a:p>
        </p:txBody>
      </p:sp>
      <p:sp>
        <p:nvSpPr>
          <p:cNvPr id="173064" name="Rectangle 8"/>
          <p:cNvSpPr>
            <a:spLocks noChangeArrowheads="1"/>
          </p:cNvSpPr>
          <p:nvPr/>
        </p:nvSpPr>
        <p:spPr bwMode="auto">
          <a:xfrm>
            <a:off x="684213" y="3573463"/>
            <a:ext cx="7272337" cy="95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sr-Latn-RS" sz="2800" b="1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2800" b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Специфичне стопе морталитета  </a:t>
            </a: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у односу на узрок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3" name="Rectangle 9"/>
          <p:cNvSpPr>
            <a:spLocks noChangeArrowheads="1"/>
          </p:cNvSpPr>
          <p:nvPr/>
        </p:nvSpPr>
        <p:spPr bwMode="auto">
          <a:xfrm>
            <a:off x="2268538" y="4722813"/>
            <a:ext cx="4481512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en-US" sz="2400" b="1">
                <a:latin typeface="Times New Roman" pitchFamily="18" charset="0"/>
                <a:cs typeface="Times New Roman" pitchFamily="18" charset="0"/>
              </a:rPr>
              <a:t>Msp (</a:t>
            </a:r>
            <a:r>
              <a:rPr lang="sr-Cyrl-RS" sz="2400" b="1">
                <a:latin typeface="Times New Roman" pitchFamily="18" charset="0"/>
                <a:cs typeface="Times New Roman" pitchFamily="18" charset="0"/>
              </a:rPr>
              <a:t>од инфаркта миокарда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) =</a:t>
            </a:r>
          </a:p>
        </p:txBody>
      </p:sp>
      <p:sp>
        <p:nvSpPr>
          <p:cNvPr id="43014" name="Rectangle 10"/>
          <p:cNvSpPr>
            <a:spLocks noChangeArrowheads="1"/>
          </p:cNvSpPr>
          <p:nvPr/>
        </p:nvSpPr>
        <p:spPr bwMode="auto">
          <a:xfrm>
            <a:off x="495300" y="5659438"/>
            <a:ext cx="798353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en-US" sz="2400" b="1">
                <a:latin typeface="Times New Roman" pitchFamily="18" charset="0"/>
                <a:cs typeface="Times New Roman" pitchFamily="18" charset="0"/>
              </a:rPr>
              <a:t>Msp (</a:t>
            </a:r>
            <a:r>
              <a:rPr lang="sr-Cyrl-RS" sz="2400" b="1">
                <a:latin typeface="Times New Roman" pitchFamily="18" charset="0"/>
                <a:cs typeface="Times New Roman" pitchFamily="18" charset="0"/>
              </a:rPr>
              <a:t>старих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 65 </a:t>
            </a:r>
            <a:r>
              <a:rPr lang="sr-Cyrl-RS" sz="2400" b="1">
                <a:latin typeface="Times New Roman" pitchFamily="18" charset="0"/>
                <a:cs typeface="Times New Roman" pitchFamily="18" charset="0"/>
              </a:rPr>
              <a:t>и више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>
                <a:latin typeface="Times New Roman" pitchFamily="18" charset="0"/>
                <a:cs typeface="Times New Roman" pitchFamily="18" charset="0"/>
              </a:rPr>
              <a:t>година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>
                <a:latin typeface="Times New Roman" pitchFamily="18" charset="0"/>
                <a:cs typeface="Times New Roman" pitchFamily="18" charset="0"/>
              </a:rPr>
              <a:t>инфаркта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>
                <a:latin typeface="Times New Roman" pitchFamily="18" charset="0"/>
                <a:cs typeface="Times New Roman" pitchFamily="18" charset="0"/>
              </a:rPr>
              <a:t>миокарда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) =</a:t>
            </a: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31" y="1196752"/>
            <a:ext cx="8229600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0504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780"/>
    </mc:Choice>
    <mc:Fallback xmlns="">
      <p:transition spd="slow" advTm="3878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850" y="333375"/>
            <a:ext cx="8229600" cy="474186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sr-Cyrl-R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Умирање</a:t>
            </a:r>
            <a:r>
              <a:rPr lang="sr-Latn-R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–M</a:t>
            </a:r>
            <a:r>
              <a:rPr lang="sr-Cyrl-R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орталитет</a:t>
            </a:r>
            <a:endParaRPr lang="sr-Latn-RS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sr-Latn-RS" sz="2400" b="1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Cyrl-R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Морталитет одојчади</a:t>
            </a:r>
            <a:endParaRPr lang="en-US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sr-Latn-RS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Међу најзначајније индикаторе не само здравственог стања одојчади већ и здравственог стања становништва у целини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Уско је повезана са низом карактеристика социо-економског развоја.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днос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броја умрле одојчади на 1000 живорођене деце у посматраном периоду на посматраној територији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9" name="Rectangle 7"/>
          <p:cNvSpPr>
            <a:spLocks noChangeArrowheads="1"/>
          </p:cNvSpPr>
          <p:nvPr/>
        </p:nvSpPr>
        <p:spPr bwMode="auto">
          <a:xfrm>
            <a:off x="899592" y="4982671"/>
            <a:ext cx="7273925" cy="83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Mo = </a:t>
            </a:r>
            <a:r>
              <a:rPr lang="sr-Cyrl-RS" sz="2400" b="1" u="sng" dirty="0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u="sng" dirty="0">
                <a:latin typeface="Times New Roman" pitchFamily="18" charset="0"/>
                <a:cs typeface="Times New Roman" pitchFamily="18" charset="0"/>
              </a:rPr>
              <a:t>мрле</a:t>
            </a:r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u="sng" dirty="0">
                <a:latin typeface="Times New Roman" pitchFamily="18" charset="0"/>
                <a:cs typeface="Times New Roman" pitchFamily="18" charset="0"/>
              </a:rPr>
              <a:t>деце до</a:t>
            </a:r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 1 </a:t>
            </a:r>
            <a:r>
              <a:rPr lang="sr-Cyrl-RS" sz="2400" b="1" u="sng" dirty="0"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2400" b="1" u="sng" dirty="0">
                <a:latin typeface="Times New Roman" pitchFamily="18" charset="0"/>
                <a:cs typeface="Times New Roman" pitchFamily="18" charset="0"/>
              </a:rPr>
              <a:t>старости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x 1000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укупан број живорођене деце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754" y="983994"/>
            <a:ext cx="8229600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842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645"/>
    </mc:Choice>
    <mc:Fallback xmlns="">
      <p:transition spd="slow" advTm="41645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sr-Cyrl-RS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Индикатори </a:t>
            </a:r>
            <a:r>
              <a:rPr lang="sr-Cyrl-RS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здравствене политике</a:t>
            </a:r>
            <a:endParaRPr lang="en-US" sz="3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q"/>
              <a:defRPr/>
            </a:pPr>
            <a:r>
              <a:rPr lang="sr-Cyrl-R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Политичка одлука о прихватању стратегије “Здравље за све”. </a:t>
            </a:r>
            <a:endParaRPr lang="en-US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  <a:defRPr/>
            </a:pPr>
            <a:endParaRPr lang="en-US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  <a:defRPr/>
            </a:pPr>
            <a:r>
              <a:rPr lang="sr-Cyrl-R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Расподела </a:t>
            </a:r>
            <a:r>
              <a:rPr lang="sr-Cyrl-R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средстава </a:t>
            </a:r>
            <a:r>
              <a:rPr lang="sr-Cyrl-RS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алокација ресурса</a:t>
            </a:r>
            <a:r>
              <a:rPr lang="sr-Cyrl-RS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у здравству. Мери се пропорцијом националног дохотка израженом у процентима која се издваја за здравствену заштиту становништва.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2"/>
              </a:buClr>
              <a:buFont typeface="Wingdings" pitchFamily="2" charset="2"/>
              <a:buChar char="q"/>
              <a:defRPr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Трећи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показатељ којим се процењује адекватност расподеле средстава у здравству је </a:t>
            </a:r>
            <a:r>
              <a:rPr lang="sr-Cyrl-R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структура расхода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за здравствену заштиту становништва при чему се посебна пажња посвећује процентуалном учешћу расхода за примарну здравствену заштиту у овој структури расхода.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69" y="1196752"/>
            <a:ext cx="8229600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770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521"/>
    </mc:Choice>
    <mc:Fallback xmlns="">
      <p:transition spd="slow" advTm="94521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z="4300" b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Морталитет одојчади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341438"/>
            <a:ext cx="8229600" cy="4525962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Висока стопа смртности одојчади удружена је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ниским степеном опште и здравствене културе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лошим социоекономским условима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нерешеним проблемима животне средине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недовољно развијеном здравственом службом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ниским нивоом перинаталне и постнеонаталне заштите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слабо коришћеном здравственом службом и др.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8229600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9629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268"/>
    </mc:Choice>
    <mc:Fallback xmlns="">
      <p:transition spd="slow" advTm="38268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Смртност </a:t>
            </a:r>
            <a:r>
              <a:rPr lang="sr-Cyrl-RS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одојчади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, Република Србија 2004-2016.и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, Република Србија 200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-201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4205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40768"/>
            <a:ext cx="8229600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9400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795"/>
    </mc:Choice>
    <mc:Fallback xmlns="">
      <p:transition spd="slow" advTm="41795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перинаталн</a:t>
            </a:r>
            <a:r>
              <a:rPr lang="sr-Cyrl-RS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Cyrl-RS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смртност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 algn="ctr">
              <a:buNone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Стопа перинаталне смртности се израчунава као број мртворођених плус број умрле новорођенчади у раном неонаталном периоду (0 до 6 навршених дана) на 1000 свих рођених (мртворођених и живорођених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graphicFrame>
        <p:nvGraphicFramePr>
          <p:cNvPr id="4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2535479"/>
              </p:ext>
            </p:extLst>
          </p:nvPr>
        </p:nvGraphicFramePr>
        <p:xfrm>
          <a:off x="1115616" y="2708920"/>
          <a:ext cx="7128792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752"/>
            <a:ext cx="8229600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386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860"/>
    </mc:Choice>
    <mc:Fallback xmlns="">
      <p:transition spd="slow" advTm="6686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неонаталн</a:t>
            </a:r>
            <a:r>
              <a:rPr lang="sr-Cyrl-RS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Cyrl-RS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смртност</a:t>
            </a:r>
            <a:endParaRPr lang="en-US" sz="3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Стопа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неонаталне смртности представља број умрле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одојчади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у неонаталном периоду на 1000 живорођене деце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5672036"/>
              </p:ext>
            </p:extLst>
          </p:nvPr>
        </p:nvGraphicFramePr>
        <p:xfrm>
          <a:off x="1115616" y="2996953"/>
          <a:ext cx="6912768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96752"/>
            <a:ext cx="8229600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1363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858"/>
    </mc:Choice>
    <mc:Fallback xmlns="">
      <p:transition spd="slow" advTm="40858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постнеонаталн</a:t>
            </a:r>
            <a:r>
              <a:rPr lang="sr-Cyrl-RS" sz="3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Cyrl-RS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смртност</a:t>
            </a:r>
            <a:endParaRPr lang="en-US" sz="36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стопа постнеонаталне смртности представља број умрле одојчади у постнеонаталном периоду на хиљаду живорођене деце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30730"/>
            <a:ext cx="7560840" cy="416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" y="1196752"/>
            <a:ext cx="8229600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5762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040"/>
    </mc:Choice>
    <mc:Fallback xmlns="">
      <p:transition spd="slow" advTm="2704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850" y="333375"/>
            <a:ext cx="8229600" cy="4741863"/>
          </a:xfrm>
        </p:spPr>
        <p:txBody>
          <a:bodyPr/>
          <a:lstStyle/>
          <a:p>
            <a:pPr>
              <a:lnSpc>
                <a:spcPct val="90000"/>
              </a:lnSpc>
              <a:buNone/>
              <a:defRPr/>
            </a:pPr>
            <a:r>
              <a:rPr lang="sr-Cyrl-RS" sz="3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Умирање</a:t>
            </a:r>
            <a:r>
              <a:rPr lang="sr-Latn-RS" sz="3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en-US" sz="3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Матернални </a:t>
            </a:r>
            <a:r>
              <a:rPr lang="sr-Cyrl-RS" sz="3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морталитет </a:t>
            </a:r>
            <a:endParaRPr lang="sr-Latn-RS" sz="900" b="1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55" name="Rectangle 5"/>
          <p:cNvSpPr>
            <a:spLocks noChangeArrowheads="1"/>
          </p:cNvSpPr>
          <p:nvPr/>
        </p:nvSpPr>
        <p:spPr bwMode="auto">
          <a:xfrm>
            <a:off x="395288" y="9810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Матернални морталитет представља смртност жена услед компликација трудноће, порођаја или пуерперијума (постпорођајног доба).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Израчунава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се као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стопа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u="sng" dirty="0">
                <a:latin typeface="Times New Roman" pitchFamily="18" charset="0"/>
                <a:cs typeface="Times New Roman" pitchFamily="18" charset="0"/>
              </a:rPr>
              <a:t>број умрлих жена у трудноћи</a:t>
            </a:r>
            <a:r>
              <a:rPr lang="sr-Latn-RS" sz="2400" u="sng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u="sng" dirty="0">
                <a:latin typeface="Times New Roman" pitchFamily="18" charset="0"/>
                <a:cs typeface="Times New Roman" pitchFamily="18" charset="0"/>
              </a:rPr>
              <a:t>на порођају или пуерперијуму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број живорођене деце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или као однос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u="sng" dirty="0">
                <a:latin typeface="Times New Roman" pitchFamily="18" charset="0"/>
                <a:cs typeface="Times New Roman" pitchFamily="18" charset="0"/>
              </a:rPr>
              <a:t>број умрлих жена у трудноћи</a:t>
            </a:r>
            <a:r>
              <a:rPr lang="sr-Latn-RS" sz="2400" u="sng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u="sng" dirty="0">
                <a:latin typeface="Times New Roman" pitchFamily="18" charset="0"/>
                <a:cs typeface="Times New Roman" pitchFamily="18" charset="0"/>
              </a:rPr>
              <a:t>на порођају или пуерперијуму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број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жена у репродуктивном периоду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(15-49)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664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667"/>
    </mc:Choice>
    <mc:Fallback xmlns="">
      <p:transition spd="slow" advTm="63667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sz="3100" dirty="0">
                <a:latin typeface="Times New Roman" pitchFamily="18" charset="0"/>
                <a:cs typeface="Times New Roman" pitchFamily="18" charset="0"/>
              </a:rPr>
              <a:t>Матернална смртност у Србији у периоду од 2006. – 2016. године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1907060"/>
              </p:ext>
            </p:extLst>
          </p:nvPr>
        </p:nvGraphicFramePr>
        <p:xfrm>
          <a:off x="457200" y="1600200"/>
          <a:ext cx="814724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80728"/>
            <a:ext cx="8229600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5626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047"/>
    </mc:Choice>
    <mc:Fallback xmlns="">
      <p:transition spd="slow" advTm="49047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Пропорционални </a:t>
            </a:r>
            <a:r>
              <a:rPr lang="sr-Cyrl-RS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морталитет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sr-Latn-CS" sz="33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33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sr-Latn-CS" sz="3300" dirty="0">
                <a:latin typeface="Times New Roman" pitchFamily="18" charset="0"/>
                <a:cs typeface="Times New Roman" pitchFamily="18" charset="0"/>
              </a:rPr>
              <a:t>Пропорционални морталитет деце млађе од 5 година израчунава се као</a:t>
            </a:r>
            <a:r>
              <a:rPr lang="sr-Latn-CS" sz="33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33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sr-Cyrl-RS" sz="3300" u="sng" dirty="0">
                <a:latin typeface="Times New Roman" pitchFamily="18" charset="0"/>
                <a:cs typeface="Times New Roman" pitchFamily="18" charset="0"/>
              </a:rPr>
              <a:t>Број умрле деце млађе од 5 година</a:t>
            </a:r>
            <a:r>
              <a:rPr lang="sr-Latn-RS" sz="33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Latn-RS" sz="3300" baseline="-25000" dirty="0">
                <a:latin typeface="Times New Roman" pitchFamily="18" charset="0"/>
                <a:cs typeface="Times New Roman" pitchFamily="18" charset="0"/>
              </a:rPr>
              <a:t>x 100</a:t>
            </a:r>
            <a:endParaRPr lang="en-US" sz="33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sr-Latn-RS" sz="3300" dirty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sr-Cyrl-RS" sz="3300" dirty="0">
                <a:latin typeface="Times New Roman" pitchFamily="18" charset="0"/>
                <a:cs typeface="Times New Roman" pitchFamily="18" charset="0"/>
              </a:rPr>
              <a:t>укупан број умрлих</a:t>
            </a:r>
            <a:endParaRPr lang="en-US" sz="33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sr-Cyrl-RS" sz="33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33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sr-Latn-CS" sz="3300" dirty="0">
                <a:latin typeface="Times New Roman" pitchFamily="18" charset="0"/>
                <a:cs typeface="Times New Roman" pitchFamily="18" charset="0"/>
              </a:rPr>
              <a:t>Пропорционални морталитет старих 65 и више година израчунава се као</a:t>
            </a:r>
            <a:r>
              <a:rPr lang="sr-Latn-CS" sz="33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33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sr-Cyrl-RS" sz="3300" u="sng" dirty="0">
                <a:latin typeface="Times New Roman" pitchFamily="18" charset="0"/>
                <a:cs typeface="Times New Roman" pitchFamily="18" charset="0"/>
              </a:rPr>
              <a:t> Умрли изнад 65 година старости</a:t>
            </a:r>
            <a:r>
              <a:rPr lang="sr-Latn-RS" sz="33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Latn-RS" sz="3300" baseline="-25000" dirty="0">
                <a:latin typeface="Times New Roman" pitchFamily="18" charset="0"/>
                <a:cs typeface="Times New Roman" pitchFamily="18" charset="0"/>
              </a:rPr>
              <a:t>x 100</a:t>
            </a:r>
            <a:endParaRPr lang="en-US" sz="33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sr-Cyrl-RS" sz="3300" dirty="0">
                <a:latin typeface="Times New Roman" pitchFamily="18" charset="0"/>
                <a:cs typeface="Times New Roman" pitchFamily="18" charset="0"/>
              </a:rPr>
              <a:t>                     у</a:t>
            </a:r>
            <a:r>
              <a:rPr lang="sr-Latn-RS" sz="3300" dirty="0">
                <a:latin typeface="Times New Roman" pitchFamily="18" charset="0"/>
                <a:cs typeface="Times New Roman" pitchFamily="18" charset="0"/>
              </a:rPr>
              <a:t>купан број умрлих</a:t>
            </a:r>
            <a:endParaRPr lang="en-US" sz="33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12776"/>
            <a:ext cx="8229600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2332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093"/>
    </mc:Choice>
    <mc:Fallback xmlns="">
      <p:transition spd="slow" advTm="31093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03213"/>
            <a:ext cx="8229600" cy="490537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sr-Cyrl-RS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Индикатори негативног здравља</a:t>
            </a:r>
            <a:endParaRPr lang="sr-Cyrl-RS" sz="3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424862" cy="4741863"/>
          </a:xfrm>
        </p:spPr>
        <p:txBody>
          <a:bodyPr/>
          <a:lstStyle/>
          <a:p>
            <a:pPr eaLnBrk="1" hangingPunct="1">
              <a:defRPr/>
            </a:pPr>
            <a:r>
              <a:rPr lang="sr-Cyrl-RS" sz="3000" b="1" dirty="0">
                <a:solidFill>
                  <a:schemeClr val="tx2"/>
                </a:solidFill>
              </a:rPr>
              <a:t>Леталитет је пропорција која означава тежину неког обољења</a:t>
            </a:r>
          </a:p>
          <a:p>
            <a:pPr eaLnBrk="1" hangingPunct="1">
              <a:defRPr/>
            </a:pPr>
            <a:r>
              <a:rPr lang="sr-Cyrl-RS" sz="3000" b="1" dirty="0">
                <a:solidFill>
                  <a:schemeClr val="tx2"/>
                </a:solidFill>
              </a:rPr>
              <a:t>интензитет умирања од појединих болести</a:t>
            </a:r>
            <a:endParaRPr lang="sr-Cyrl-RS" sz="3000" dirty="0" smtClean="0">
              <a:solidFill>
                <a:schemeClr val="tx2"/>
              </a:solidFill>
            </a:endParaRPr>
          </a:p>
        </p:txBody>
      </p:sp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644900"/>
            <a:ext cx="8137525" cy="122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539750" y="5076825"/>
            <a:ext cx="7056438" cy="156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buClr>
                <a:srgbClr val="FFFF66"/>
              </a:buClr>
              <a:buSzPct val="85000"/>
              <a:buFont typeface="Wingdings" pitchFamily="2" charset="2"/>
              <a:buChar char="v"/>
              <a:tabLst>
                <a:tab pos="457200" algn="l"/>
              </a:tabLst>
            </a:pP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Општи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Clr>
                <a:srgbClr val="FFFF66"/>
              </a:buClr>
              <a:buSzPct val="85000"/>
              <a:buFont typeface="Wingdings" pitchFamily="2" charset="2"/>
              <a:buChar char="v"/>
              <a:tabLst>
                <a:tab pos="457200" algn="l"/>
              </a:tabLst>
            </a:pP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Специфични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по полу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узрасту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врсти обољења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)</a:t>
            </a:r>
            <a:endParaRPr lang="sr-Latn-R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FF66"/>
              </a:buClr>
              <a:buSzPct val="85000"/>
              <a:buFont typeface="Wingdings" pitchFamily="2" charset="2"/>
              <a:buChar char="v"/>
              <a:tabLst>
                <a:tab pos="457200" algn="l"/>
              </a:tabLst>
            </a:pPr>
            <a:endParaRPr lang="sr-Latn-R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FF66"/>
              </a:buClr>
              <a:buSzPct val="85000"/>
              <a:buFont typeface="Wingdings" pitchFamily="2" charset="2"/>
              <a:buNone/>
              <a:tabLst>
                <a:tab pos="457200" algn="l"/>
              </a:tabLst>
            </a:pP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Показатељи квалитета рада здравствене службе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3" y="980728"/>
            <a:ext cx="8229600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5663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277"/>
    </mc:Choice>
    <mc:Fallback xmlns="">
      <p:transition spd="slow" advTm="49277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3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Структура узрока смрти</a:t>
            </a:r>
            <a:r>
              <a:rPr lang="en-US" sz="3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3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узрока смрти представља рангирање појединих узрока смрти према учешћу у укупној смртности.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Изражава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се у процентима.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је у суштини однос једног узрока смрти као дела, према укупном броју умрлих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80728"/>
            <a:ext cx="8229600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02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243"/>
    </mc:Choice>
    <mc:Fallback xmlns="">
      <p:transition spd="slow" advTm="27243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4213" y="260350"/>
            <a:ext cx="7772400" cy="792163"/>
          </a:xfrm>
          <a:noFill/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sr-Cyrl-RS" sz="3200" b="1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Индикатори здравствене политике</a:t>
            </a:r>
            <a:endParaRPr lang="sr-Latn-CS" sz="3200" b="1" dirty="0" smtClean="0"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9750" y="1196974"/>
            <a:ext cx="8229600" cy="5400378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sr-Cyrl-RS" sz="2400" b="1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Степен једнакости у дистрибуцији здравствених ресурса</a:t>
            </a:r>
            <a:r>
              <a:rPr lang="sr-Cyrl-RS" sz="24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dirty="0" smtClean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endParaRPr lang="sr-Cyrl-RS" sz="24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sr-Cyrl-RS" sz="2400" dirty="0" smtClean="0">
                <a:effectLst/>
                <a:latin typeface="Times New Roman" pitchFamily="18" charset="0"/>
                <a:cs typeface="Times New Roman" pitchFamily="18" charset="0"/>
              </a:rPr>
              <a:t>У овој групи су и показатељи </a:t>
            </a:r>
            <a:r>
              <a:rPr lang="sr-Cyrl-RS" sz="2400" b="1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обезбеђености становништва лекарима и другим здравственим радницима </a:t>
            </a:r>
            <a:r>
              <a:rPr lang="sr-Cyrl-RS" sz="2400" dirty="0" smtClean="0">
                <a:effectLst/>
                <a:latin typeface="Times New Roman" pitchFamily="18" charset="0"/>
                <a:cs typeface="Times New Roman" pitchFamily="18" charset="0"/>
              </a:rPr>
              <a:t>(број становника на једног лекара или број лекара на 1.000 становника) и обезбеђеност становништва болничким постељама (број болничких постеља на 1.000 становника одређене територије у одређеној години). </a:t>
            </a:r>
            <a:endParaRPr lang="en-US" sz="24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endParaRPr lang="en-US" sz="24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defRPr/>
            </a:pPr>
            <a:endParaRPr lang="sr-Latn-CS" sz="2200" dirty="0" smtClean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8229600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6321888"/>
      </p:ext>
    </p:extLst>
  </p:cSld>
  <p:clrMapOvr>
    <a:masterClrMapping/>
  </p:clrMapOvr>
  <p:transition advTm="88578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5619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RS" sz="3200" b="1" smtClean="0"/>
              <a:t>Структура морталитета</a:t>
            </a:r>
            <a:r>
              <a:rPr lang="en-US" sz="3200" b="1" smtClean="0"/>
              <a:t/>
            </a:r>
            <a:br>
              <a:rPr lang="en-US" sz="3200" b="1" smtClean="0"/>
            </a:br>
            <a:r>
              <a:rPr lang="sr-Cyrl-RS" sz="1800" b="1" smtClean="0"/>
              <a:t>учешће појединих узрока у укупном Мт </a:t>
            </a:r>
          </a:p>
        </p:txBody>
      </p:sp>
      <p:sp>
        <p:nvSpPr>
          <p:cNvPr id="5427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sr-Latn-RS"/>
          </a:p>
        </p:txBody>
      </p:sp>
      <p:graphicFrame>
        <p:nvGraphicFramePr>
          <p:cNvPr id="54276" name="Object 4"/>
          <p:cNvGraphicFramePr>
            <a:graphicFrameLocks noChangeAspect="1"/>
          </p:cNvGraphicFramePr>
          <p:nvPr/>
        </p:nvGraphicFramePr>
        <p:xfrm>
          <a:off x="684213" y="1268413"/>
          <a:ext cx="7991475" cy="539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Chart" r:id="rId3" imgW="5753164" imgH="3886161" progId="MSGraph.Chart.8">
                  <p:embed/>
                </p:oleObj>
              </mc:Choice>
              <mc:Fallback>
                <p:oleObj name="Chart" r:id="rId3" imgW="5753164" imgH="3886161" progId="MSGraph.Chart.8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1268413"/>
                        <a:ext cx="7991475" cy="5399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77" name="Rectangle 6"/>
          <p:cNvSpPr>
            <a:spLocks noChangeArrowheads="1"/>
          </p:cNvSpPr>
          <p:nvPr/>
        </p:nvSpPr>
        <p:spPr bwMode="auto">
          <a:xfrm>
            <a:off x="827088" y="963613"/>
            <a:ext cx="7704137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sr-Cyrl-RS" sz="2000">
                <a:latin typeface="Times New Roman" pitchFamily="18" charset="0"/>
                <a:cs typeface="Times New Roman" pitchFamily="18" charset="0"/>
              </a:rPr>
              <a:t>Структура умирања од водећих незаразних обољења РС 2013 година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752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646"/>
    </mc:Choice>
    <mc:Fallback xmlns="">
      <p:transition spd="slow" advTm="28646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Очекивано трајање живота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Представља просечан број година колико се очекује да ће особа доживети под условима умирања становништва у време израчунавања показатеља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793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499"/>
    </mc:Choice>
    <mc:Fallback xmlns="">
      <p:transition spd="slow" advTm="33499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Апсентизам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>
                <a:latin typeface="Times New Roman" pitchFamily="18" charset="0"/>
                <a:cs typeface="Times New Roman" pitchFamily="18" charset="0"/>
              </a:rPr>
            </a:b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sr-Latn-CS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псентизам је одсуствовање са посла због болести и повреда. Стопа апсентизма се израчунава као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sr-Latn-RS" u="sng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sr-Cyrl-CS" u="sng" dirty="0">
                <a:latin typeface="Times New Roman" pitchFamily="18" charset="0"/>
                <a:cs typeface="Times New Roman" pitchFamily="18" charset="0"/>
              </a:rPr>
              <a:t>број привремено неспособних</a:t>
            </a:r>
            <a:r>
              <a:rPr lang="sr-Latn-RS" u="sng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Latn-RS" baseline="-25000" dirty="0">
                <a:latin typeface="Times New Roman" pitchFamily="18" charset="0"/>
                <a:cs typeface="Times New Roman" pitchFamily="18" charset="0"/>
              </a:rPr>
              <a:t>x 1000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           број запослених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Апсентизам се прати према узроцима, радним мкестима, квалификацији, нивоу образовања, полу, итд.ретко се користи као показатељ због неодговарајућег вођења статистике из ове области.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544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175"/>
    </mc:Choice>
    <mc:Fallback xmlns="">
      <p:transition spd="slow" advTm="44175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Трауматизам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Трауматизам </a:t>
            </a:r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је повређивање радника на послу и ван посла, као и у саобраћају.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Израчунава </a:t>
            </a:r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се: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sr-Cyrl-CS" sz="2800" u="sng" dirty="0" smtClean="0">
                <a:latin typeface="Times New Roman" pitchFamily="18" charset="0"/>
                <a:cs typeface="Times New Roman" pitchFamily="18" charset="0"/>
              </a:rPr>
              <a:t>број </a:t>
            </a:r>
            <a:r>
              <a:rPr lang="sr-Cyrl-CS" sz="2800" u="sng" dirty="0">
                <a:latin typeface="Times New Roman" pitchFamily="18" charset="0"/>
                <a:cs typeface="Times New Roman" pitchFamily="18" charset="0"/>
              </a:rPr>
              <a:t>повређених</a:t>
            </a:r>
            <a:r>
              <a:rPr lang="sr-Latn-RS" sz="2800" u="sng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sr-Latn-RS" sz="2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sr-Latn-RS" sz="2800" baseline="-25000" dirty="0">
                <a:latin typeface="Times New Roman" pitchFamily="18" charset="0"/>
                <a:cs typeface="Times New Roman" pitchFamily="18" charset="0"/>
              </a:rPr>
              <a:t>x 1000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sr-Latn-RS" sz="28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број радника или становника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590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089"/>
    </mc:Choice>
    <mc:Fallback xmlns="">
      <p:transition spd="slow" advTm="23089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41325"/>
            <a:ext cx="8610600" cy="10064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sr-Cyrl-RS" sz="4000" b="1" dirty="0">
                <a:latin typeface="Times New Roman" pitchFamily="18" charset="0"/>
                <a:cs typeface="Times New Roman" pitchFamily="18" charset="0"/>
              </a:rPr>
              <a:t>Показатељи (индикатори) оптерећења друштва болестима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endParaRPr lang="en-US" altLang="ko-KR" sz="4000" b="1" dirty="0" smtClean="0">
              <a:ea typeface="Gulim" pitchFamily="34" charset="-127"/>
            </a:endParaRP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altLang="ko-KR" sz="2800" i="1" dirty="0" smtClean="0">
              <a:latin typeface="½Å¸íÁ¶" charset="0"/>
              <a:ea typeface="신명조" charset="-127"/>
            </a:endParaRPr>
          </a:p>
          <a:p>
            <a:pPr eaLnBrk="1" hangingPunct="1">
              <a:defRPr/>
            </a:pPr>
            <a:endParaRPr lang="en-US" altLang="ko-KR" sz="2800" i="1" dirty="0" smtClean="0">
              <a:latin typeface="½Å¸íÁ¶" charset="0"/>
              <a:ea typeface="신명조" charset="-127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630238" y="2574925"/>
            <a:ext cx="3578225" cy="85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714375" y="2867025"/>
            <a:ext cx="29355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latinLnBrk="1"/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Инциденција, преваленција</a:t>
            </a:r>
            <a:endParaRPr kumimoji="1" lang="en-US" altLang="ko-KR" sz="1800" b="1" i="0" u="none" dirty="0">
              <a:latin typeface="Times New Roman" pitchFamily="18" charset="0"/>
              <a:ea typeface="Gulim" pitchFamily="34" charset="-127"/>
              <a:cs typeface="Times New Roman" pitchFamily="18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630238" y="2017713"/>
            <a:ext cx="3578225" cy="55880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752475" y="2166938"/>
            <a:ext cx="2865438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latinLnBrk="1"/>
            <a:r>
              <a:rPr kumimoji="1" lang="en-US" altLang="ko-KR" sz="1900" i="0" u="none">
                <a:ea typeface="Gulim" pitchFamily="34" charset="-127"/>
              </a:rPr>
              <a:t>Partial Measure: Morbidity</a:t>
            </a:r>
            <a:endParaRPr kumimoji="1" lang="en-US" altLang="ko-KR" b="0" i="0" u="none"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615950" y="2006600"/>
            <a:ext cx="3603625" cy="222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630238" y="2574925"/>
            <a:ext cx="357663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1113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615950" y="3419475"/>
            <a:ext cx="3603625" cy="238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615950" y="2006600"/>
            <a:ext cx="26988" cy="14366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4194175" y="2006600"/>
            <a:ext cx="25400" cy="14366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630238" y="2574925"/>
            <a:ext cx="3578225" cy="85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4" name="Rectangle 15"/>
          <p:cNvSpPr>
            <a:spLocks noChangeArrowheads="1"/>
          </p:cNvSpPr>
          <p:nvPr/>
        </p:nvSpPr>
        <p:spPr bwMode="auto">
          <a:xfrm>
            <a:off x="630238" y="2017713"/>
            <a:ext cx="3578225" cy="55880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5" name="Rectangle 16"/>
          <p:cNvSpPr>
            <a:spLocks noChangeArrowheads="1"/>
          </p:cNvSpPr>
          <p:nvPr/>
        </p:nvSpPr>
        <p:spPr bwMode="auto">
          <a:xfrm>
            <a:off x="685800" y="1981200"/>
            <a:ext cx="300063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latinLnBrk="1"/>
            <a:r>
              <a:rPr lang="sr-Cyrl-R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Парцијални, појединачни</a:t>
            </a:r>
            <a:br>
              <a:rPr lang="sr-Cyrl-R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индикатори оболевања</a:t>
            </a:r>
            <a:endParaRPr kumimoji="1" lang="en-US" altLang="ko-KR" sz="2000" b="1" i="0" u="none" dirty="0">
              <a:solidFill>
                <a:schemeClr val="bg1"/>
              </a:solidFill>
              <a:latin typeface="Times New Roman" pitchFamily="18" charset="0"/>
              <a:ea typeface="Gulim" pitchFamily="34" charset="-127"/>
              <a:cs typeface="Times New Roman" pitchFamily="18" charset="0"/>
            </a:endParaRPr>
          </a:p>
        </p:txBody>
      </p:sp>
      <p:sp>
        <p:nvSpPr>
          <p:cNvPr id="5136" name="Rectangle 17"/>
          <p:cNvSpPr>
            <a:spLocks noChangeArrowheads="1"/>
          </p:cNvSpPr>
          <p:nvPr/>
        </p:nvSpPr>
        <p:spPr bwMode="auto">
          <a:xfrm>
            <a:off x="615950" y="2006600"/>
            <a:ext cx="3603625" cy="2222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7" name="Line 18"/>
          <p:cNvSpPr>
            <a:spLocks noChangeShapeType="1"/>
          </p:cNvSpPr>
          <p:nvPr/>
        </p:nvSpPr>
        <p:spPr bwMode="auto">
          <a:xfrm>
            <a:off x="630238" y="2574925"/>
            <a:ext cx="3576637" cy="1588"/>
          </a:xfrm>
          <a:prstGeom prst="line">
            <a:avLst/>
          </a:prstGeom>
          <a:noFill/>
          <a:ln w="1111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8" name="Rectangle 19"/>
          <p:cNvSpPr>
            <a:spLocks noChangeArrowheads="1"/>
          </p:cNvSpPr>
          <p:nvPr/>
        </p:nvSpPr>
        <p:spPr bwMode="auto">
          <a:xfrm>
            <a:off x="615950" y="3419475"/>
            <a:ext cx="3603625" cy="238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9" name="Rectangle 20"/>
          <p:cNvSpPr>
            <a:spLocks noChangeArrowheads="1"/>
          </p:cNvSpPr>
          <p:nvPr/>
        </p:nvSpPr>
        <p:spPr bwMode="auto">
          <a:xfrm>
            <a:off x="615950" y="2006600"/>
            <a:ext cx="26988" cy="14366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0" name="Rectangle 21"/>
          <p:cNvSpPr>
            <a:spLocks noChangeArrowheads="1"/>
          </p:cNvSpPr>
          <p:nvPr/>
        </p:nvSpPr>
        <p:spPr bwMode="auto">
          <a:xfrm>
            <a:off x="4194175" y="2006600"/>
            <a:ext cx="25400" cy="14366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1" name="Rectangle 22"/>
          <p:cNvSpPr>
            <a:spLocks noChangeArrowheads="1"/>
          </p:cNvSpPr>
          <p:nvPr/>
        </p:nvSpPr>
        <p:spPr bwMode="auto">
          <a:xfrm>
            <a:off x="4772025" y="2579688"/>
            <a:ext cx="3578225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2" name="Rectangle 23"/>
          <p:cNvSpPr>
            <a:spLocks noChangeArrowheads="1"/>
          </p:cNvSpPr>
          <p:nvPr/>
        </p:nvSpPr>
        <p:spPr bwMode="auto">
          <a:xfrm>
            <a:off x="4772025" y="2012950"/>
            <a:ext cx="3578225" cy="566738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3" name="Rectangle 24"/>
          <p:cNvSpPr>
            <a:spLocks noChangeArrowheads="1"/>
          </p:cNvSpPr>
          <p:nvPr/>
        </p:nvSpPr>
        <p:spPr bwMode="auto">
          <a:xfrm>
            <a:off x="4800600" y="1981200"/>
            <a:ext cx="300063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latinLnBrk="1"/>
            <a:r>
              <a:rPr lang="sr-Cyrl-R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Парцијални, појединачни</a:t>
            </a:r>
            <a:br>
              <a:rPr lang="sr-Cyrl-R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индикатори умирања</a:t>
            </a:r>
            <a:endParaRPr kumimoji="1" lang="en-US" altLang="ko-KR" sz="2000" b="1" i="0" u="none" dirty="0">
              <a:solidFill>
                <a:schemeClr val="bg1"/>
              </a:solidFill>
              <a:latin typeface="Times New Roman" pitchFamily="18" charset="0"/>
              <a:ea typeface="Gulim" pitchFamily="34" charset="-127"/>
              <a:cs typeface="Times New Roman" pitchFamily="18" charset="0"/>
            </a:endParaRPr>
          </a:p>
        </p:txBody>
      </p:sp>
      <p:sp>
        <p:nvSpPr>
          <p:cNvPr id="5144" name="Rectangle 25"/>
          <p:cNvSpPr>
            <a:spLocks noChangeArrowheads="1"/>
          </p:cNvSpPr>
          <p:nvPr/>
        </p:nvSpPr>
        <p:spPr bwMode="auto">
          <a:xfrm>
            <a:off x="4757738" y="2001838"/>
            <a:ext cx="3603625" cy="238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5" name="Line 26"/>
          <p:cNvSpPr>
            <a:spLocks noChangeShapeType="1"/>
          </p:cNvSpPr>
          <p:nvPr/>
        </p:nvSpPr>
        <p:spPr bwMode="auto">
          <a:xfrm>
            <a:off x="4772025" y="2579688"/>
            <a:ext cx="3576638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1113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6" name="Rectangle 27"/>
          <p:cNvSpPr>
            <a:spLocks noChangeArrowheads="1"/>
          </p:cNvSpPr>
          <p:nvPr/>
        </p:nvSpPr>
        <p:spPr bwMode="auto">
          <a:xfrm>
            <a:off x="4757738" y="3433763"/>
            <a:ext cx="3603625" cy="238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7" name="Rectangle 28"/>
          <p:cNvSpPr>
            <a:spLocks noChangeArrowheads="1"/>
          </p:cNvSpPr>
          <p:nvPr/>
        </p:nvSpPr>
        <p:spPr bwMode="auto">
          <a:xfrm>
            <a:off x="4757738" y="2001838"/>
            <a:ext cx="26987" cy="14557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8" name="Rectangle 29"/>
          <p:cNvSpPr>
            <a:spLocks noChangeArrowheads="1"/>
          </p:cNvSpPr>
          <p:nvPr/>
        </p:nvSpPr>
        <p:spPr bwMode="auto">
          <a:xfrm>
            <a:off x="8335963" y="2001838"/>
            <a:ext cx="25400" cy="14557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9" name="Rectangle 30"/>
          <p:cNvSpPr>
            <a:spLocks noChangeArrowheads="1"/>
          </p:cNvSpPr>
          <p:nvPr/>
        </p:nvSpPr>
        <p:spPr bwMode="auto">
          <a:xfrm>
            <a:off x="4772025" y="2579688"/>
            <a:ext cx="3578225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50" name="Rectangle 31"/>
          <p:cNvSpPr>
            <a:spLocks noChangeArrowheads="1"/>
          </p:cNvSpPr>
          <p:nvPr/>
        </p:nvSpPr>
        <p:spPr bwMode="auto">
          <a:xfrm>
            <a:off x="4856163" y="2798763"/>
            <a:ext cx="244054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latinLnBrk="1"/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Морталитет, леталитет</a:t>
            </a:r>
            <a:endParaRPr kumimoji="1" lang="en-US" altLang="ko-KR" sz="1800" b="1" i="0" u="none" dirty="0">
              <a:latin typeface="Times New Roman" pitchFamily="18" charset="0"/>
              <a:ea typeface="Gulim" pitchFamily="34" charset="-127"/>
              <a:cs typeface="Times New Roman" pitchFamily="18" charset="0"/>
            </a:endParaRPr>
          </a:p>
        </p:txBody>
      </p:sp>
      <p:sp>
        <p:nvSpPr>
          <p:cNvPr id="5151" name="Rectangle 33"/>
          <p:cNvSpPr>
            <a:spLocks noChangeArrowheads="1"/>
          </p:cNvSpPr>
          <p:nvPr/>
        </p:nvSpPr>
        <p:spPr bwMode="auto">
          <a:xfrm>
            <a:off x="4772025" y="2012950"/>
            <a:ext cx="3578225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52" name="Rectangle 34"/>
          <p:cNvSpPr>
            <a:spLocks noChangeArrowheads="1"/>
          </p:cNvSpPr>
          <p:nvPr/>
        </p:nvSpPr>
        <p:spPr bwMode="auto">
          <a:xfrm>
            <a:off x="4757738" y="2001838"/>
            <a:ext cx="3603625" cy="2381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53" name="Line 35"/>
          <p:cNvSpPr>
            <a:spLocks noChangeShapeType="1"/>
          </p:cNvSpPr>
          <p:nvPr/>
        </p:nvSpPr>
        <p:spPr bwMode="auto">
          <a:xfrm>
            <a:off x="4772025" y="2579688"/>
            <a:ext cx="3576638" cy="1587"/>
          </a:xfrm>
          <a:prstGeom prst="line">
            <a:avLst/>
          </a:prstGeom>
          <a:noFill/>
          <a:ln w="1111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54" name="Rectangle 36"/>
          <p:cNvSpPr>
            <a:spLocks noChangeArrowheads="1"/>
          </p:cNvSpPr>
          <p:nvPr/>
        </p:nvSpPr>
        <p:spPr bwMode="auto">
          <a:xfrm>
            <a:off x="4757738" y="3433763"/>
            <a:ext cx="3603625" cy="2381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55" name="Rectangle 37"/>
          <p:cNvSpPr>
            <a:spLocks noChangeArrowheads="1"/>
          </p:cNvSpPr>
          <p:nvPr/>
        </p:nvSpPr>
        <p:spPr bwMode="auto">
          <a:xfrm>
            <a:off x="4757738" y="2001838"/>
            <a:ext cx="26987" cy="1455737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56" name="Rectangle 38"/>
          <p:cNvSpPr>
            <a:spLocks noChangeArrowheads="1"/>
          </p:cNvSpPr>
          <p:nvPr/>
        </p:nvSpPr>
        <p:spPr bwMode="auto">
          <a:xfrm>
            <a:off x="8335963" y="2001838"/>
            <a:ext cx="25400" cy="1455737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57" name="Rectangle 39"/>
          <p:cNvSpPr>
            <a:spLocks noChangeArrowheads="1"/>
          </p:cNvSpPr>
          <p:nvPr/>
        </p:nvSpPr>
        <p:spPr bwMode="auto">
          <a:xfrm>
            <a:off x="1447800" y="4859338"/>
            <a:ext cx="5697538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58" name="Rectangle 40"/>
          <p:cNvSpPr>
            <a:spLocks noChangeArrowheads="1"/>
          </p:cNvSpPr>
          <p:nvPr/>
        </p:nvSpPr>
        <p:spPr bwMode="auto">
          <a:xfrm>
            <a:off x="1814513" y="4233863"/>
            <a:ext cx="5330825" cy="627062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59" name="Rectangle 41"/>
          <p:cNvSpPr>
            <a:spLocks noChangeArrowheads="1"/>
          </p:cNvSpPr>
          <p:nvPr/>
        </p:nvSpPr>
        <p:spPr bwMode="auto">
          <a:xfrm>
            <a:off x="1993900" y="4418013"/>
            <a:ext cx="427831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latinLnBrk="1"/>
            <a:r>
              <a:rPr kumimoji="1" lang="en-US" altLang="ko-KR" sz="1900" i="0" u="none">
                <a:ea typeface="Gulim" pitchFamily="34" charset="-127"/>
              </a:rPr>
              <a:t>Summary Measures of Population Health</a:t>
            </a:r>
            <a:endParaRPr kumimoji="1" lang="en-US" altLang="ko-KR" b="0" i="0" u="none"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5160" name="Rectangle 42"/>
          <p:cNvSpPr>
            <a:spLocks noChangeArrowheads="1"/>
          </p:cNvSpPr>
          <p:nvPr/>
        </p:nvSpPr>
        <p:spPr bwMode="auto">
          <a:xfrm>
            <a:off x="1801813" y="4222750"/>
            <a:ext cx="5356225" cy="222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61" name="Line 43"/>
          <p:cNvSpPr>
            <a:spLocks noChangeShapeType="1"/>
          </p:cNvSpPr>
          <p:nvPr/>
        </p:nvSpPr>
        <p:spPr bwMode="auto">
          <a:xfrm>
            <a:off x="1814513" y="4859338"/>
            <a:ext cx="532923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1113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62" name="Rectangle 44"/>
          <p:cNvSpPr>
            <a:spLocks noChangeArrowheads="1"/>
          </p:cNvSpPr>
          <p:nvPr/>
        </p:nvSpPr>
        <p:spPr bwMode="auto">
          <a:xfrm>
            <a:off x="1801813" y="6207125"/>
            <a:ext cx="5356225" cy="238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63" name="Rectangle 45"/>
          <p:cNvSpPr>
            <a:spLocks noChangeArrowheads="1"/>
          </p:cNvSpPr>
          <p:nvPr/>
        </p:nvSpPr>
        <p:spPr bwMode="auto">
          <a:xfrm>
            <a:off x="1801813" y="4222750"/>
            <a:ext cx="25400" cy="20081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64" name="Rectangle 46"/>
          <p:cNvSpPr>
            <a:spLocks noChangeArrowheads="1"/>
          </p:cNvSpPr>
          <p:nvPr/>
        </p:nvSpPr>
        <p:spPr bwMode="auto">
          <a:xfrm>
            <a:off x="7131050" y="4222750"/>
            <a:ext cx="26988" cy="20081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65" name="Rectangle 47"/>
          <p:cNvSpPr>
            <a:spLocks noChangeArrowheads="1"/>
          </p:cNvSpPr>
          <p:nvPr/>
        </p:nvSpPr>
        <p:spPr bwMode="auto">
          <a:xfrm>
            <a:off x="1524000" y="4859338"/>
            <a:ext cx="5621338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66" name="Rectangle 49"/>
          <p:cNvSpPr>
            <a:spLocks noChangeArrowheads="1"/>
          </p:cNvSpPr>
          <p:nvPr/>
        </p:nvSpPr>
        <p:spPr bwMode="auto">
          <a:xfrm>
            <a:off x="1905000" y="5299075"/>
            <a:ext cx="53914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latinLnBrk="1"/>
            <a:r>
              <a:rPr lang="sr-Cyrl-RS" sz="1600" dirty="0">
                <a:latin typeface="Times New Roman" pitchFamily="18" charset="0"/>
                <a:cs typeface="Times New Roman" pitchFamily="18" charset="0"/>
              </a:rPr>
              <a:t>Године живота кориговане у односу на </a:t>
            </a:r>
            <a:r>
              <a:rPr lang="sr-Cyrl-RS" sz="1600" dirty="0" smtClean="0">
                <a:latin typeface="Times New Roman" pitchFamily="18" charset="0"/>
                <a:cs typeface="Times New Roman" pitchFamily="18" charset="0"/>
              </a:rPr>
              <a:t>неспособност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altLang="ko-KR" sz="1600" i="0" u="none" dirty="0" smtClean="0">
                <a:solidFill>
                  <a:schemeClr val="hlink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(DALY</a:t>
            </a:r>
            <a:r>
              <a:rPr kumimoji="1" lang="en-US" altLang="ko-KR" sz="1600" i="0" u="none" dirty="0">
                <a:solidFill>
                  <a:schemeClr val="hlink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)</a:t>
            </a:r>
          </a:p>
        </p:txBody>
      </p:sp>
      <p:sp>
        <p:nvSpPr>
          <p:cNvPr id="5167" name="Rectangle 50"/>
          <p:cNvSpPr>
            <a:spLocks noChangeArrowheads="1"/>
          </p:cNvSpPr>
          <p:nvPr/>
        </p:nvSpPr>
        <p:spPr bwMode="auto">
          <a:xfrm>
            <a:off x="1905000" y="5595938"/>
            <a:ext cx="47630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latinLnBrk="1"/>
            <a:r>
              <a:rPr lang="sr-Cyrl-RS" sz="1600" dirty="0">
                <a:latin typeface="Times New Roman" pitchFamily="18" charset="0"/>
                <a:cs typeface="Times New Roman" pitchFamily="18" charset="0"/>
              </a:rPr>
              <a:t>Очекивано трајање живота без </a:t>
            </a:r>
            <a:r>
              <a:rPr lang="sr-Cyrl-RS" sz="1600" dirty="0" smtClean="0">
                <a:latin typeface="Times New Roman" pitchFamily="18" charset="0"/>
                <a:cs typeface="Times New Roman" pitchFamily="18" charset="0"/>
              </a:rPr>
              <a:t>неспособности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altLang="ko-KR" sz="1600" i="0" u="none" dirty="0" smtClean="0"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(DFLE</a:t>
            </a:r>
            <a:r>
              <a:rPr kumimoji="1" lang="en-US" altLang="ko-KR" sz="1600" i="0" u="none" dirty="0"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)</a:t>
            </a:r>
            <a:endParaRPr kumimoji="1" lang="en-US" altLang="ko-KR" i="0" u="none" dirty="0">
              <a:latin typeface="Times New Roman" pitchFamily="18" charset="0"/>
              <a:ea typeface="Gulim" pitchFamily="34" charset="-127"/>
              <a:cs typeface="Times New Roman" pitchFamily="18" charset="0"/>
            </a:endParaRPr>
          </a:p>
        </p:txBody>
      </p:sp>
      <p:sp>
        <p:nvSpPr>
          <p:cNvPr id="5168" name="Rectangle 51"/>
          <p:cNvSpPr>
            <a:spLocks noChangeArrowheads="1"/>
          </p:cNvSpPr>
          <p:nvPr/>
        </p:nvSpPr>
        <p:spPr bwMode="auto">
          <a:xfrm>
            <a:off x="1905000" y="5892800"/>
            <a:ext cx="559691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latinLnBrk="1"/>
            <a:r>
              <a:rPr lang="sr-Cyrl-RS" sz="1400" dirty="0">
                <a:latin typeface="Times New Roman" pitchFamily="18" charset="0"/>
                <a:cs typeface="Times New Roman" pitchFamily="18" charset="0"/>
              </a:rPr>
              <a:t>Очекивано трајање живота кориговано у односу на неспособност</a:t>
            </a:r>
            <a:r>
              <a:rPr kumimoji="1" lang="sl-SI" altLang="ko-KR" sz="1400" i="0" u="none" dirty="0" smtClean="0">
                <a:latin typeface="Times New Roman" pitchFamily="18" charset="0"/>
                <a:cs typeface="Times New Roman" pitchFamily="18" charset="0"/>
              </a:rPr>
              <a:t>(DALE</a:t>
            </a:r>
            <a:r>
              <a:rPr kumimoji="1" lang="sl-SI" altLang="ko-KR" sz="1400" i="0" u="none" dirty="0">
                <a:latin typeface="Arial Narrow" pitchFamily="34" charset="0"/>
              </a:rPr>
              <a:t>)</a:t>
            </a:r>
            <a:endParaRPr kumimoji="1" lang="en-US" altLang="ko-KR" sz="1400" i="0" u="none" dirty="0">
              <a:latin typeface="Arial Narrow" pitchFamily="34" charset="0"/>
              <a:ea typeface="Gulim" pitchFamily="34" charset="-127"/>
            </a:endParaRPr>
          </a:p>
        </p:txBody>
      </p:sp>
      <p:sp>
        <p:nvSpPr>
          <p:cNvPr id="5169" name="Rectangle 52"/>
          <p:cNvSpPr>
            <a:spLocks noChangeArrowheads="1"/>
          </p:cNvSpPr>
          <p:nvPr/>
        </p:nvSpPr>
        <p:spPr bwMode="auto">
          <a:xfrm>
            <a:off x="1814513" y="4233863"/>
            <a:ext cx="5330825" cy="627062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70" name="Rectangle 53"/>
          <p:cNvSpPr>
            <a:spLocks noChangeArrowheads="1"/>
          </p:cNvSpPr>
          <p:nvPr/>
        </p:nvSpPr>
        <p:spPr bwMode="auto">
          <a:xfrm>
            <a:off x="2301293" y="4276014"/>
            <a:ext cx="389792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latinLnBrk="1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sr-Cyrl-R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Сумарни</a:t>
            </a:r>
            <a:r>
              <a:rPr lang="sr-Cyrl-R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збирни, комплексни </a:t>
            </a:r>
            <a:br>
              <a:rPr lang="sr-Cyrl-R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индикатори</a:t>
            </a:r>
            <a:endParaRPr kumimoji="1" lang="en-US" altLang="ko-KR" sz="2000" b="1" i="0" u="none" dirty="0">
              <a:solidFill>
                <a:schemeClr val="bg1"/>
              </a:solidFill>
              <a:latin typeface="Times New Roman" pitchFamily="18" charset="0"/>
              <a:ea typeface="Gulim" pitchFamily="34" charset="-127"/>
              <a:cs typeface="Times New Roman" pitchFamily="18" charset="0"/>
            </a:endParaRPr>
          </a:p>
        </p:txBody>
      </p:sp>
      <p:sp>
        <p:nvSpPr>
          <p:cNvPr id="5171" name="Rectangle 54"/>
          <p:cNvSpPr>
            <a:spLocks noChangeArrowheads="1"/>
          </p:cNvSpPr>
          <p:nvPr/>
        </p:nvSpPr>
        <p:spPr bwMode="auto">
          <a:xfrm>
            <a:off x="1801813" y="4222750"/>
            <a:ext cx="5356225" cy="2222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72" name="Line 55"/>
          <p:cNvSpPr>
            <a:spLocks noChangeShapeType="1"/>
          </p:cNvSpPr>
          <p:nvPr/>
        </p:nvSpPr>
        <p:spPr bwMode="auto">
          <a:xfrm>
            <a:off x="1814513" y="4859338"/>
            <a:ext cx="5329237" cy="1587"/>
          </a:xfrm>
          <a:prstGeom prst="line">
            <a:avLst/>
          </a:prstGeom>
          <a:noFill/>
          <a:ln w="1111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73" name="Rectangle 56"/>
          <p:cNvSpPr>
            <a:spLocks noChangeArrowheads="1"/>
          </p:cNvSpPr>
          <p:nvPr/>
        </p:nvSpPr>
        <p:spPr bwMode="auto">
          <a:xfrm>
            <a:off x="1801813" y="6207125"/>
            <a:ext cx="5356225" cy="238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74" name="Rectangle 57"/>
          <p:cNvSpPr>
            <a:spLocks noChangeArrowheads="1"/>
          </p:cNvSpPr>
          <p:nvPr/>
        </p:nvSpPr>
        <p:spPr bwMode="auto">
          <a:xfrm>
            <a:off x="1801813" y="4222750"/>
            <a:ext cx="25400" cy="20081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75" name="Rectangle 58"/>
          <p:cNvSpPr>
            <a:spLocks noChangeArrowheads="1"/>
          </p:cNvSpPr>
          <p:nvPr/>
        </p:nvSpPr>
        <p:spPr bwMode="auto">
          <a:xfrm>
            <a:off x="7131050" y="4222750"/>
            <a:ext cx="26988" cy="20081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6" name="Freeform 59"/>
          <p:cNvSpPr>
            <a:spLocks/>
          </p:cNvSpPr>
          <p:nvPr/>
        </p:nvSpPr>
        <p:spPr bwMode="auto">
          <a:xfrm>
            <a:off x="4479925" y="3446463"/>
            <a:ext cx="2079625" cy="709612"/>
          </a:xfrm>
          <a:custGeom>
            <a:avLst/>
            <a:gdLst>
              <a:gd name="T0" fmla="*/ 1100468229 w 3930"/>
              <a:gd name="T1" fmla="*/ 0 h 1343"/>
              <a:gd name="T2" fmla="*/ 1100468229 w 3930"/>
              <a:gd name="T3" fmla="*/ 207712362 h 1343"/>
              <a:gd name="T4" fmla="*/ 0 w 3930"/>
              <a:gd name="T5" fmla="*/ 207712362 h 1343"/>
              <a:gd name="T6" fmla="*/ 0 w 3930"/>
              <a:gd name="T7" fmla="*/ 374943552 h 1343"/>
              <a:gd name="T8" fmla="*/ 0 60000 65536"/>
              <a:gd name="T9" fmla="*/ 0 60000 65536"/>
              <a:gd name="T10" fmla="*/ 0 60000 65536"/>
              <a:gd name="T11" fmla="*/ 0 60000 65536"/>
              <a:gd name="T12" fmla="*/ 0 w 3930"/>
              <a:gd name="T13" fmla="*/ 0 h 1343"/>
              <a:gd name="T14" fmla="*/ 3930 w 3930"/>
              <a:gd name="T15" fmla="*/ 1343 h 134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930" h="1343">
                <a:moveTo>
                  <a:pt x="3930" y="0"/>
                </a:moveTo>
                <a:lnTo>
                  <a:pt x="3930" y="744"/>
                </a:lnTo>
                <a:lnTo>
                  <a:pt x="0" y="744"/>
                </a:lnTo>
                <a:lnTo>
                  <a:pt x="0" y="1343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77" name="Freeform 60"/>
          <p:cNvSpPr>
            <a:spLocks/>
          </p:cNvSpPr>
          <p:nvPr/>
        </p:nvSpPr>
        <p:spPr bwMode="auto">
          <a:xfrm>
            <a:off x="4435475" y="4152900"/>
            <a:ext cx="90488" cy="80963"/>
          </a:xfrm>
          <a:custGeom>
            <a:avLst/>
            <a:gdLst>
              <a:gd name="T0" fmla="*/ 0 w 172"/>
              <a:gd name="T1" fmla="*/ 0 h 151"/>
              <a:gd name="T2" fmla="*/ 24632728 w 172"/>
              <a:gd name="T3" fmla="*/ 43410645 h 151"/>
              <a:gd name="T4" fmla="*/ 47605105 w 172"/>
              <a:gd name="T5" fmla="*/ 0 h 151"/>
              <a:gd name="T6" fmla="*/ 0 w 172"/>
              <a:gd name="T7" fmla="*/ 0 h 151"/>
              <a:gd name="T8" fmla="*/ 0 60000 65536"/>
              <a:gd name="T9" fmla="*/ 0 60000 65536"/>
              <a:gd name="T10" fmla="*/ 0 60000 65536"/>
              <a:gd name="T11" fmla="*/ 0 60000 65536"/>
              <a:gd name="T12" fmla="*/ 0 w 172"/>
              <a:gd name="T13" fmla="*/ 0 h 151"/>
              <a:gd name="T14" fmla="*/ 172 w 172"/>
              <a:gd name="T15" fmla="*/ 151 h 15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2" h="151">
                <a:moveTo>
                  <a:pt x="0" y="0"/>
                </a:moveTo>
                <a:lnTo>
                  <a:pt x="89" y="151"/>
                </a:lnTo>
                <a:lnTo>
                  <a:pt x="17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78" name="Freeform 61"/>
          <p:cNvSpPr>
            <a:spLocks/>
          </p:cNvSpPr>
          <p:nvPr/>
        </p:nvSpPr>
        <p:spPr bwMode="auto">
          <a:xfrm>
            <a:off x="2417763" y="3432175"/>
            <a:ext cx="2062162" cy="723900"/>
          </a:xfrm>
          <a:custGeom>
            <a:avLst/>
            <a:gdLst>
              <a:gd name="T0" fmla="*/ 0 w 3897"/>
              <a:gd name="T1" fmla="*/ 0 h 1370"/>
              <a:gd name="T2" fmla="*/ 0 w 3897"/>
              <a:gd name="T3" fmla="*/ 211913006 h 1370"/>
              <a:gd name="T4" fmla="*/ 1091227127 w 3897"/>
              <a:gd name="T5" fmla="*/ 211913006 h 1370"/>
              <a:gd name="T6" fmla="*/ 1091227127 w 3897"/>
              <a:gd name="T7" fmla="*/ 382504533 h 1370"/>
              <a:gd name="T8" fmla="*/ 0 60000 65536"/>
              <a:gd name="T9" fmla="*/ 0 60000 65536"/>
              <a:gd name="T10" fmla="*/ 0 60000 65536"/>
              <a:gd name="T11" fmla="*/ 0 60000 65536"/>
              <a:gd name="T12" fmla="*/ 0 w 3897"/>
              <a:gd name="T13" fmla="*/ 0 h 1370"/>
              <a:gd name="T14" fmla="*/ 3897 w 3897"/>
              <a:gd name="T15" fmla="*/ 1370 h 137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897" h="1370">
                <a:moveTo>
                  <a:pt x="0" y="0"/>
                </a:moveTo>
                <a:lnTo>
                  <a:pt x="0" y="759"/>
                </a:lnTo>
                <a:lnTo>
                  <a:pt x="3897" y="759"/>
                </a:lnTo>
                <a:lnTo>
                  <a:pt x="3897" y="137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79" name="Freeform 62"/>
          <p:cNvSpPr>
            <a:spLocks/>
          </p:cNvSpPr>
          <p:nvPr/>
        </p:nvSpPr>
        <p:spPr bwMode="auto">
          <a:xfrm>
            <a:off x="4435475" y="4152900"/>
            <a:ext cx="90488" cy="80963"/>
          </a:xfrm>
          <a:custGeom>
            <a:avLst/>
            <a:gdLst>
              <a:gd name="T0" fmla="*/ 0 w 172"/>
              <a:gd name="T1" fmla="*/ 0 h 151"/>
              <a:gd name="T2" fmla="*/ 24632728 w 172"/>
              <a:gd name="T3" fmla="*/ 43410645 h 151"/>
              <a:gd name="T4" fmla="*/ 47605105 w 172"/>
              <a:gd name="T5" fmla="*/ 0 h 151"/>
              <a:gd name="T6" fmla="*/ 0 w 172"/>
              <a:gd name="T7" fmla="*/ 0 h 151"/>
              <a:gd name="T8" fmla="*/ 0 60000 65536"/>
              <a:gd name="T9" fmla="*/ 0 60000 65536"/>
              <a:gd name="T10" fmla="*/ 0 60000 65536"/>
              <a:gd name="T11" fmla="*/ 0 60000 65536"/>
              <a:gd name="T12" fmla="*/ 0 w 172"/>
              <a:gd name="T13" fmla="*/ 0 h 151"/>
              <a:gd name="T14" fmla="*/ 172 w 172"/>
              <a:gd name="T15" fmla="*/ 151 h 15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2" h="151">
                <a:moveTo>
                  <a:pt x="0" y="0"/>
                </a:moveTo>
                <a:lnTo>
                  <a:pt x="89" y="151"/>
                </a:lnTo>
                <a:lnTo>
                  <a:pt x="17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90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53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818"/>
    </mc:Choice>
    <mc:Fallback xmlns="">
      <p:transition spd="slow" advTm="112818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259632" y="1905000"/>
            <a:ext cx="6360368" cy="7381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en-GB" sz="4800" dirty="0" smtClean="0">
                <a:solidFill>
                  <a:srgbClr val="FFC000"/>
                </a:solidFill>
                <a:ea typeface="Gulim" pitchFamily="34" charset="-127"/>
              </a:rPr>
              <a:t>       DALY </a:t>
            </a:r>
            <a:r>
              <a:rPr lang="en-GB" sz="4800" dirty="0">
                <a:solidFill>
                  <a:srgbClr val="FFC000"/>
                </a:solidFill>
                <a:ea typeface="Gulim" pitchFamily="34" charset="-127"/>
              </a:rPr>
              <a:t>= YLL + YLD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3181350" y="2374900"/>
            <a:ext cx="74613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3200">
                <a:solidFill>
                  <a:schemeClr val="bg1"/>
                </a:solidFill>
                <a:ea typeface="Gulim" pitchFamily="34" charset="-127"/>
              </a:rPr>
              <a:t>i</a:t>
            </a:r>
            <a:endParaRPr lang="en-GB">
              <a:solidFill>
                <a:schemeClr val="bg1"/>
              </a:solidFill>
              <a:ea typeface="Gulim" pitchFamily="34" charset="-127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941888" y="2371725"/>
            <a:ext cx="74612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3200">
                <a:solidFill>
                  <a:schemeClr val="bg1"/>
                </a:solidFill>
                <a:ea typeface="Gulim" pitchFamily="34" charset="-127"/>
              </a:rPr>
              <a:t>i</a:t>
            </a:r>
            <a:endParaRPr lang="en-GB">
              <a:solidFill>
                <a:schemeClr val="bg1"/>
              </a:solidFill>
              <a:ea typeface="Gulim" pitchFamily="34" charset="-127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635750" y="2357438"/>
            <a:ext cx="74613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3200">
                <a:solidFill>
                  <a:schemeClr val="bg1"/>
                </a:solidFill>
                <a:ea typeface="Gulim" pitchFamily="34" charset="-127"/>
              </a:rPr>
              <a:t>i</a:t>
            </a:r>
            <a:endParaRPr lang="en-GB">
              <a:solidFill>
                <a:schemeClr val="bg1"/>
              </a:solidFill>
              <a:ea typeface="Gulim" pitchFamily="34" charset="-127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838200" y="381000"/>
            <a:ext cx="7772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sr-Cyrl-RS" sz="4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Године живота кориговане у односу на неспособност</a:t>
            </a:r>
            <a:endParaRPr lang="en-GB" sz="4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533400" y="3200400"/>
            <a:ext cx="8272463" cy="227754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sr-Cyrl-R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Време се користи као заједничка мерна једница за морталитет и здравствено стање :</a:t>
            </a:r>
            <a:r>
              <a:rPr lang="en-GB" sz="3200" dirty="0">
                <a:solidFill>
                  <a:schemeClr val="bg1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/>
            </a:r>
            <a:br>
              <a:rPr lang="en-GB" sz="3200" dirty="0">
                <a:solidFill>
                  <a:schemeClr val="bg1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</a:br>
            <a:r>
              <a:rPr lang="en-GB" sz="2000" dirty="0">
                <a:solidFill>
                  <a:srgbClr val="EFFF00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/>
            </a:r>
            <a:br>
              <a:rPr lang="en-GB" sz="2000" dirty="0">
                <a:solidFill>
                  <a:srgbClr val="EFFF00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</a:br>
            <a:r>
              <a:rPr lang="en-GB" sz="3200" b="1" dirty="0">
                <a:solidFill>
                  <a:srgbClr val="EFFF00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YLL</a:t>
            </a:r>
            <a:r>
              <a:rPr lang="en-GB" sz="3200" dirty="0">
                <a:solidFill>
                  <a:srgbClr val="EFFF00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   </a:t>
            </a:r>
            <a:r>
              <a:rPr lang="sr-Cyrl-RS" sz="2800" dirty="0">
                <a:solidFill>
                  <a:srgbClr val="EFFF00"/>
                </a:solidFill>
                <a:latin typeface="Times New Roman" pitchFamily="18" charset="0"/>
                <a:cs typeface="Times New Roman" pitchFamily="18" charset="0"/>
              </a:rPr>
              <a:t>Године изгубљеног живота услед смрти</a:t>
            </a:r>
            <a:r>
              <a:rPr lang="en-GB" sz="1200" dirty="0">
                <a:solidFill>
                  <a:srgbClr val="EFFF00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/>
            </a:r>
            <a:br>
              <a:rPr lang="en-GB" sz="1200" dirty="0">
                <a:solidFill>
                  <a:srgbClr val="EFFF00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</a:br>
            <a:r>
              <a:rPr lang="en-GB" sz="3200" b="1" dirty="0">
                <a:solidFill>
                  <a:srgbClr val="EFFF00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YLD</a:t>
            </a:r>
            <a:r>
              <a:rPr lang="en-GB" sz="3200" dirty="0">
                <a:solidFill>
                  <a:srgbClr val="EFFF00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  </a:t>
            </a:r>
            <a:r>
              <a:rPr lang="en-GB" sz="2800" dirty="0">
                <a:solidFill>
                  <a:srgbClr val="EFFF00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 </a:t>
            </a:r>
            <a:r>
              <a:rPr lang="sr-Cyrl-RS" sz="2800" dirty="0">
                <a:solidFill>
                  <a:srgbClr val="EFFF00"/>
                </a:solidFill>
                <a:latin typeface="Times New Roman" pitchFamily="18" charset="0"/>
                <a:cs typeface="Times New Roman" pitchFamily="18" charset="0"/>
              </a:rPr>
              <a:t>Године живота са неспособношћу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832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149"/>
    </mc:Choice>
    <mc:Fallback xmlns="">
      <p:transition spd="slow" advTm="31149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2192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sr-Cyrl-RS" sz="3600" b="1" dirty="0">
                <a:latin typeface="Times New Roman" pitchFamily="18" charset="0"/>
                <a:cs typeface="Times New Roman" pitchFamily="18" charset="0"/>
              </a:rPr>
              <a:t>Године живота кориговане у односу на </a:t>
            </a:r>
            <a:r>
              <a:rPr lang="sr-Cyrl-RS" sz="3600" b="1" dirty="0" smtClean="0">
                <a:latin typeface="Times New Roman" pitchFamily="18" charset="0"/>
                <a:cs typeface="Times New Roman" pitchFamily="18" charset="0"/>
              </a:rPr>
              <a:t>неспособност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hr-HR" sz="3600" b="1" dirty="0" smtClean="0">
                <a:latin typeface="Times New Roman" pitchFamily="18" charset="0"/>
                <a:cs typeface="Times New Roman" pitchFamily="18" charset="0"/>
              </a:rPr>
              <a:t>(DALY- </a:t>
            </a:r>
            <a:r>
              <a:rPr lang="hr-HR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sr-Latn-CS" sz="3600" b="1" dirty="0" smtClean="0">
                <a:latin typeface="Times New Roman" pitchFamily="18" charset="0"/>
                <a:cs typeface="Times New Roman" pitchFamily="18" charset="0"/>
              </a:rPr>
              <a:t>isability </a:t>
            </a:r>
            <a:r>
              <a:rPr lang="sr-Latn-CS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Latn-CS" sz="3600" b="1" dirty="0" smtClean="0">
                <a:latin typeface="Times New Roman" pitchFamily="18" charset="0"/>
                <a:cs typeface="Times New Roman" pitchFamily="18" charset="0"/>
              </a:rPr>
              <a:t>djusted </a:t>
            </a:r>
            <a:r>
              <a:rPr lang="sr-Latn-CS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sr-Latn-CS" sz="3600" b="1" dirty="0" smtClean="0">
                <a:latin typeface="Times New Roman" pitchFamily="18" charset="0"/>
                <a:cs typeface="Times New Roman" pitchFamily="18" charset="0"/>
              </a:rPr>
              <a:t>ife </a:t>
            </a:r>
            <a:r>
              <a:rPr lang="sr-Latn-CS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sr-Latn-CS" sz="3600" b="1" dirty="0" smtClean="0">
                <a:latin typeface="Times New Roman" pitchFamily="18" charset="0"/>
                <a:cs typeface="Times New Roman" pitchFamily="18" charset="0"/>
              </a:rPr>
              <a:t>ears</a:t>
            </a:r>
            <a:r>
              <a:rPr lang="hr-HR" sz="3600" b="1" dirty="0" smtClean="0">
                <a:latin typeface="Times New Roman" pitchFamily="18" charset="0"/>
                <a:cs typeface="Times New Roman" pitchFamily="18" charset="0"/>
              </a:rPr>
              <a:t>) =</a:t>
            </a: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083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/>
          </a:p>
          <a:p>
            <a:pPr algn="ctr">
              <a:buNone/>
              <a:defRPr/>
            </a:pPr>
            <a:r>
              <a:rPr lang="en-US" sz="2800" dirty="0" smtClean="0"/>
              <a:t>		</a:t>
            </a:r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Године живота изгубљене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због </a:t>
            </a:r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превремене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смрти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  <a:defRPr/>
            </a:pP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YLL</a:t>
            </a:r>
            <a:r>
              <a:rPr lang="sr-Latn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2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sr-Latn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ears of </a:t>
            </a:r>
            <a:r>
              <a:rPr lang="sr-Latn-CS" sz="2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sr-Latn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ife </a:t>
            </a:r>
            <a:r>
              <a:rPr lang="sr-Latn-CS" sz="2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sr-Latn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ost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                     +</a:t>
            </a:r>
          </a:p>
          <a:p>
            <a:pPr algn="ctr">
              <a:buNone/>
              <a:defRPr/>
            </a:pPr>
            <a:r>
              <a:rPr lang="en-US" sz="2800" b="1" dirty="0" smtClean="0"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Године “здравог” живота изгубљене због неспособности одредјене тежине и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трајања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  <a:defRPr/>
            </a:pP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YLD</a:t>
            </a:r>
            <a:r>
              <a:rPr lang="sr-Latn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Latn-CS" sz="2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sr-Latn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ears of </a:t>
            </a:r>
            <a:r>
              <a:rPr lang="sr-Latn-CS" sz="2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sr-Latn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ife with </a:t>
            </a:r>
            <a:r>
              <a:rPr lang="sr-Latn-CS" sz="2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sr-Latn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isability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9418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722"/>
    </mc:Choice>
    <mc:Fallback xmlns="">
      <p:transition spd="slow" advTm="35722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pPr>
              <a:defRPr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ПРИМЕР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54102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  <a:defRPr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sr-Cyrl-RS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Особа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је имала тежак шлог у 61. години. Умрла је у</a:t>
            </a:r>
          </a:p>
          <a:p>
            <a:pPr>
              <a:defRPr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82. години живота. Очекивано трајање зивота је 82 г.</a:t>
            </a:r>
          </a:p>
          <a:p>
            <a:pPr>
              <a:defRPr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Колико је година живота изгубљено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sr-Latn-C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YLL = </a:t>
            </a:r>
            <a:r>
              <a:rPr lang="sr-Cyrl-R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82-82 </a:t>
            </a:r>
            <a:r>
              <a:rPr lang="sr-Cyrl-R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...... 0 година жив. </a:t>
            </a:r>
            <a:r>
              <a:rPr lang="sr-Cyrl-R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Изгубљено</a:t>
            </a:r>
            <a:endParaRPr lang="en-US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Колико је година изгубљено услед неспособности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sr-Latn-C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YLD = 82-61=21 godina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x 0,80*</a:t>
            </a:r>
            <a:r>
              <a:rPr lang="sr-Latn-C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16,8</a:t>
            </a:r>
          </a:p>
          <a:p>
            <a:pPr>
              <a:buNone/>
              <a:defRPr/>
            </a:pPr>
            <a:r>
              <a:rPr lang="sr-Latn-CS" sz="2800" b="1" u="sng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DALY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за ове две особе </a:t>
            </a:r>
            <a:r>
              <a:rPr lang="sr-Latn-CS" sz="2800" b="1" u="sng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= 2</a:t>
            </a:r>
            <a:r>
              <a:rPr lang="en-US" sz="2800" b="1" u="sng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800" b="1" u="sng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+0+16,8=3</a:t>
            </a:r>
            <a:r>
              <a:rPr lang="en-US" sz="2800" b="1" u="sng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sr-Latn-CS" sz="2800" b="1" u="sng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,8 </a:t>
            </a:r>
            <a:r>
              <a:rPr lang="sr-Cyrl-RS" sz="2800" b="1" u="sng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изгубљена</a:t>
            </a:r>
          </a:p>
          <a:p>
            <a:pPr>
              <a:buNone/>
              <a:defRPr/>
            </a:pPr>
            <a:r>
              <a:rPr lang="sr-Cyrl-RS" sz="2800" b="1" u="sng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година живота коригована у односу на </a:t>
            </a:r>
            <a:r>
              <a:rPr lang="sr-Cyrl-RS" sz="2800" b="1" u="sng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неспособност</a:t>
            </a:r>
            <a:endParaRPr lang="en-US" sz="2800" b="1" u="sng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sr-Cyrl-RS" sz="1800" dirty="0">
                <a:latin typeface="Times New Roman" pitchFamily="18" charset="0"/>
                <a:cs typeface="Times New Roman" pitchFamily="18" charset="0"/>
              </a:rPr>
              <a:t>тежина неспособности за шлог са мултиплим трајним оштећењима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816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730"/>
    </mc:Choice>
    <mc:Fallback xmlns="">
      <p:transition spd="slow" advTm="1473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7772400" cy="792163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sr-Cyrl-RS" sz="3200" b="1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Индикатори здравствене политике</a:t>
            </a:r>
            <a:endParaRPr lang="sr-Latn-CS" sz="3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11188" y="1412875"/>
            <a:ext cx="8229600" cy="4419600"/>
          </a:xfrm>
          <a:noFill/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Char char="q"/>
            </a:pPr>
            <a:r>
              <a:rPr lang="sr-Cyrl-RS" sz="2400" b="1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Учешће заједнице у остваривању стратегије “Здравље за све” </a:t>
            </a:r>
            <a:r>
              <a:rPr lang="sr-Cyrl-RS" sz="2400" dirty="0" smtClean="0">
                <a:effectLst/>
                <a:latin typeface="Times New Roman" pitchFamily="18" charset="0"/>
                <a:cs typeface="Times New Roman" pitchFamily="18" charset="0"/>
              </a:rPr>
              <a:t>мери се степеном њене укључености у доношење одлука о здрављу и здравственој заштити и постојањем механизама који омогућавају људима да изразе своје захтеве и потребе за здравственом заштитом. Ово је такође група квалитативних показатеља.</a:t>
            </a:r>
            <a:endParaRPr lang="en-US" sz="24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q"/>
            </a:pPr>
            <a:endParaRPr lang="sr-Cyrl-RS" sz="24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q"/>
            </a:pPr>
            <a:r>
              <a:rPr lang="sr-Cyrl-RS" sz="2400" b="1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Постојање организационог оквира и управљачког процеса за "здравље за све" </a:t>
            </a:r>
            <a:r>
              <a:rPr lang="sr-Cyrl-RS" sz="2400" dirty="0" smtClean="0">
                <a:effectLst/>
                <a:latin typeface="Times New Roman" pitchFamily="18" charset="0"/>
                <a:cs typeface="Times New Roman" pitchFamily="18" charset="0"/>
              </a:rPr>
              <a:t>мери се постојањем успешне комуникације између различитих организационих нивоа унутар система здравствене заштите</a:t>
            </a:r>
            <a:endParaRPr lang="sr-Latn-CS" sz="240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52736"/>
            <a:ext cx="8229600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7075166"/>
      </p:ext>
    </p:extLst>
  </p:cSld>
  <p:clrMapOvr>
    <a:masterClrMapping/>
  </p:clrMapOvr>
  <p:transition advTm="54835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052737"/>
            <a:ext cx="8280919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699792" y="1844824"/>
            <a:ext cx="8755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dirty="0"/>
              <a:t>10.37%</a:t>
            </a:r>
          </a:p>
        </p:txBody>
      </p:sp>
    </p:spTree>
    <p:extLst>
      <p:ext uri="{BB962C8B-B14F-4D97-AF65-F5344CB8AC3E}">
        <p14:creationId xmlns:p14="http://schemas.microsoft.com/office/powerpoint/2010/main" val="2161620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749"/>
    </mc:Choice>
    <mc:Fallback xmlns="">
      <p:transition spd="slow" advTm="77749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872" y="1600200"/>
            <a:ext cx="8229600" cy="4525963"/>
          </a:xfrm>
        </p:spPr>
        <p:txBody>
          <a:bodyPr/>
          <a:lstStyle/>
          <a:p>
            <a:endParaRPr lang="sr-Cyrl-R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45" y="980728"/>
            <a:ext cx="8455051" cy="5264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0179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564"/>
    </mc:Choice>
    <mc:Fallback xmlns="">
      <p:transition spd="slow" advTm="47564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9897" y="332656"/>
            <a:ext cx="7707312" cy="1081088"/>
          </a:xfrm>
          <a:noFill/>
        </p:spPr>
        <p:txBody>
          <a:bodyPr/>
          <a:lstStyle/>
          <a:p>
            <a:pPr eaLnBrk="1" hangingPunct="1"/>
            <a:r>
              <a:rPr lang="en-US" sz="3000" b="1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sr-Cyrl-RS" sz="3000" b="1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Социјално – економски индикатори </a:t>
            </a:r>
            <a:br>
              <a:rPr lang="sr-Cyrl-RS" sz="3000" b="1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sr-Cyrl-RS" sz="3000" b="1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повезани са здрављем</a:t>
            </a:r>
            <a:endParaRPr lang="sr-Latn-CS" sz="3000" b="1" dirty="0" smtClean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68313" y="1772816"/>
            <a:ext cx="8229600" cy="4680519"/>
          </a:xfrm>
        </p:spPr>
        <p:txBody>
          <a:bodyPr/>
          <a:lstStyle/>
          <a:p>
            <a:pPr algn="just" eaLnBrk="1" hangingPunct="1">
              <a:buClr>
                <a:schemeClr val="accent1"/>
              </a:buClr>
              <a:buFont typeface="Wingdings" pitchFamily="2" charset="2"/>
              <a:buChar char="q"/>
              <a:defRPr/>
            </a:pPr>
            <a:r>
              <a:rPr lang="sr-Cyrl-RS" sz="2400" dirty="0" smtClean="0">
                <a:effectLst/>
                <a:latin typeface="Times New Roman" pitchFamily="18" charset="0"/>
                <a:cs typeface="Times New Roman" pitchFamily="18" charset="0"/>
              </a:rPr>
              <a:t>Индикатори раста становништва представљени </a:t>
            </a:r>
            <a:r>
              <a:rPr lang="sr-Cyrl-R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стопом природног прираштаја </a:t>
            </a:r>
            <a:r>
              <a:rPr lang="sr-Cyrl-RS" sz="2400" dirty="0" smtClean="0">
                <a:effectLst/>
                <a:latin typeface="Times New Roman" pitchFamily="18" charset="0"/>
                <a:cs typeface="Times New Roman" pitchFamily="18" charset="0"/>
              </a:rPr>
              <a:t>(разлика између броја живо</a:t>
            </a:r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sz="2400" dirty="0" smtClean="0">
                <a:effectLst/>
                <a:latin typeface="Times New Roman" pitchFamily="18" charset="0"/>
                <a:cs typeface="Times New Roman" pitchFamily="18" charset="0"/>
              </a:rPr>
              <a:t>рођених и умрлих на 1.000 становника одређене територије за једну календарску годину) и </a:t>
            </a:r>
            <a:r>
              <a:rPr lang="sr-Cyrl-R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стопом унутрашње миграције</a:t>
            </a:r>
            <a:r>
              <a:rPr lang="sr-Cyrl-RS" sz="2400" dirty="0" smtClean="0">
                <a:effectLst/>
                <a:latin typeface="Times New Roman" pitchFamily="18" charset="0"/>
                <a:cs typeface="Times New Roman" pitchFamily="18" charset="0"/>
              </a:rPr>
              <a:t> (број досељених и одсељених са миграционим салдом на 1.000 становника одређене територије за календарску годину).</a:t>
            </a:r>
            <a:endParaRPr lang="en-US" sz="24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q"/>
              <a:defRPr/>
            </a:pPr>
            <a:endParaRPr lang="sr-Cyrl-RS" sz="24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q"/>
              <a:defRPr/>
            </a:pPr>
            <a:r>
              <a:rPr lang="sr-Cyrl-R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Национални доходак или друштвени производ пер капита </a:t>
            </a:r>
            <a:r>
              <a:rPr lang="sr-Cyrl-RS" sz="2400" dirty="0" smtClean="0">
                <a:effectLst/>
                <a:latin typeface="Times New Roman" pitchFamily="18" charset="0"/>
                <a:cs typeface="Times New Roman" pitchFamily="18" charset="0"/>
              </a:rPr>
              <a:t>(по глави становника) у националној или интернационалној валути (доларима) један је од најпознатијих показатеља социјално-економског развоја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81" y="1556792"/>
            <a:ext cx="8229600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7274579"/>
      </p:ext>
    </p:extLst>
  </p:cSld>
  <p:clrMapOvr>
    <a:masterClrMapping/>
  </p:clrMapOvr>
  <p:transition advTm="71367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природн</a:t>
            </a:r>
            <a:r>
              <a:rPr lang="sr-Cyrl-RS" sz="3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RS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прираштај</a:t>
            </a:r>
            <a:endParaRPr lang="en-US" sz="36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07" y="1628800"/>
            <a:ext cx="7982431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22" y="1124744"/>
            <a:ext cx="8229600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9585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302"/>
    </mc:Choice>
    <mc:Fallback xmlns="">
      <p:transition spd="slow" advTm="24302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1324</TotalTime>
  <Words>1805</Words>
  <Application>Microsoft Office PowerPoint</Application>
  <PresentationFormat>On-screen Show (4:3)</PresentationFormat>
  <Paragraphs>282</Paragraphs>
  <Slides>47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47</vt:i4>
      </vt:variant>
    </vt:vector>
  </HeadingPairs>
  <TitlesOfParts>
    <vt:vector size="50" baseType="lpstr">
      <vt:lpstr>Office Theme</vt:lpstr>
      <vt:lpstr>Microsoft Equation 3.0</vt:lpstr>
      <vt:lpstr>Chart</vt:lpstr>
      <vt:lpstr>Универзитет у Крагујевцу Факултет медицинских наука</vt:lpstr>
      <vt:lpstr> СЗО – HFA 2000 </vt:lpstr>
      <vt:lpstr>I Индикатори здравствене политике</vt:lpstr>
      <vt:lpstr>I Индикатори здравствене политике</vt:lpstr>
      <vt:lpstr>I Индикатори здравствене политике</vt:lpstr>
      <vt:lpstr>PowerPoint Presentation</vt:lpstr>
      <vt:lpstr>PowerPoint Presentation</vt:lpstr>
      <vt:lpstr>II Социјално – економски индикатори  повезани са здрављем</vt:lpstr>
      <vt:lpstr>природни прираштај</vt:lpstr>
      <vt:lpstr>II Социјално – економски индикатори  повезани са здрављем</vt:lpstr>
      <vt:lpstr>Стопа незапослености/запослености становништва радног узраста, Србија, 2015-2018.</vt:lpstr>
      <vt:lpstr>PowerPoint Presentation</vt:lpstr>
      <vt:lpstr>PowerPoint Presentation</vt:lpstr>
      <vt:lpstr>II Социјално – економски индикатори  повезани са здрављем</vt:lpstr>
      <vt:lpstr>II Социјално – економски индикатори  повезани са здрављем</vt:lpstr>
      <vt:lpstr>III Обезбеђеност становништва здравственом заштитом</vt:lpstr>
      <vt:lpstr>IV Основни индикатори здравственог стања</vt:lpstr>
      <vt:lpstr>Индикатори здравственог стања -индикатори позитивног здравља-</vt:lpstr>
      <vt:lpstr>PowerPoint Presentation</vt:lpstr>
      <vt:lpstr>Индикатори негативног здравља</vt:lpstr>
      <vt:lpstr>Индикатори негативног здравља</vt:lpstr>
      <vt:lpstr>Индикатори негативног здравља</vt:lpstr>
      <vt:lpstr>Индикатори негативног здравља</vt:lpstr>
      <vt:lpstr>Индикатори негативног здравља</vt:lpstr>
      <vt:lpstr>Индикатори негативног здравља</vt:lpstr>
      <vt:lpstr>Индикатори негативног здравља</vt:lpstr>
      <vt:lpstr>Индикатори негативног здравља</vt:lpstr>
      <vt:lpstr>PowerPoint Presentation</vt:lpstr>
      <vt:lpstr>PowerPoint Presentation</vt:lpstr>
      <vt:lpstr>Морталитет одојчади</vt:lpstr>
      <vt:lpstr>Смртност одојчади, Република Србија 2004-2016.и, Република Србија 2004-2016.</vt:lpstr>
      <vt:lpstr>перинатална смртност</vt:lpstr>
      <vt:lpstr>неонатална смртност</vt:lpstr>
      <vt:lpstr>постнеонатална смртност</vt:lpstr>
      <vt:lpstr>PowerPoint Presentation</vt:lpstr>
      <vt:lpstr>Матернална смртност у Србији у периоду од 2006. – 2016. године </vt:lpstr>
      <vt:lpstr>Пропорционални морталитет</vt:lpstr>
      <vt:lpstr>Индикатори негативног здравља</vt:lpstr>
      <vt:lpstr>Структура узрока смрти </vt:lpstr>
      <vt:lpstr>Структура морталитета учешће појединих узрока у укупном Мт </vt:lpstr>
      <vt:lpstr>Очекивано трајање живота </vt:lpstr>
      <vt:lpstr>Апсентизам  </vt:lpstr>
      <vt:lpstr>Трауматизам </vt:lpstr>
      <vt:lpstr>Показатељи (индикатори) оптерећења друштва болестима </vt:lpstr>
      <vt:lpstr>PowerPoint Presentation</vt:lpstr>
      <vt:lpstr>Године живота кориговане у односу на неспособност (DALY- Disability Adjusted Life Years) =</vt:lpstr>
      <vt:lpstr>ПРИМЕР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Универзитет у Крагујевцу Факултет медицинских наука</dc:title>
  <dc:creator>Windows User</dc:creator>
  <cp:lastModifiedBy>Ceca</cp:lastModifiedBy>
  <cp:revision>75</cp:revision>
  <dcterms:created xsi:type="dcterms:W3CDTF">2018-03-13T08:25:20Z</dcterms:created>
  <dcterms:modified xsi:type="dcterms:W3CDTF">2020-09-19T12:46:15Z</dcterms:modified>
</cp:coreProperties>
</file>